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72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F2F1"/>
    <a:srgbClr val="6099A6"/>
    <a:srgbClr val="025E73"/>
    <a:srgbClr val="024059"/>
    <a:srgbClr val="4EF313"/>
    <a:srgbClr val="0001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DE6BF5-47D3-4F53-A782-0C8029E54E46}" v="3119" dt="2025-05-06T11:09:32.5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17" autoAdjust="0"/>
    <p:restoredTop sz="94660"/>
  </p:normalViewPr>
  <p:slideViewPr>
    <p:cSldViewPr snapToGrid="0">
      <p:cViewPr varScale="1">
        <p:scale>
          <a:sx n="94" d="100"/>
          <a:sy n="94" d="100"/>
        </p:scale>
        <p:origin x="123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10E34-8FB2-4356-923B-D4EA7F3C281B}" type="datetimeFigureOut">
              <a:rPr lang="pt-BR" smtClean="0"/>
              <a:t>09/05/2025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518119-1710-4516-8C03-40F801DB82D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0012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18119-1710-4516-8C03-40F801DB82D0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5010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18119-1710-4516-8C03-40F801DB82D0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3349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18119-1710-4516-8C03-40F801DB82D0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4027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76E63-6D21-E56A-2E8F-E161EAF45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FA11EE-D227-86F8-A73D-E46A42129B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52712D-2166-7281-6EBB-22D68FE8BE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62536-9EF0-83E4-D4AE-15257AFBF6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18119-1710-4516-8C03-40F801DB82D0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1908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9818E-410C-E953-E71C-547020E3F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2D7D47-727A-8D50-E3D7-8601F727DB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423A49-9379-965B-95C3-AFA5C8DF5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7D58F3-8EAB-DE42-44AE-8F9CB5B33A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18119-1710-4516-8C03-40F801DB82D0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363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64646-BDE1-DA75-6B1A-59E8F863E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5094DA-786A-2CB0-AF65-30FE71D8F7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417B4A-DD66-B465-F5A1-8B826613D0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17E4F-B209-DCF6-11E3-83514F1BBD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18119-1710-4516-8C03-40F801DB82D0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6042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0542A-7281-CB20-7FAC-DEAF89D7ED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6A0CB7-6F50-247F-A5FF-62BA354F1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C5BEB-55EE-71B7-4675-88EDDA202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A4555-6C2D-40EA-9E34-FE0367AA25A0}" type="datetimeFigureOut">
              <a:rPr lang="pt-BR" smtClean="0"/>
              <a:t>09/05/2025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DCD93-B01C-FF51-B1B3-C5842AAF6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F1832-781B-A5C5-0B40-560FF3BA8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2FEF7-E75B-4476-A9C3-BBAA3726642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9110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BF803-84FD-8E2C-F1FF-17E7D6D2F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72D240-9BDB-CA1F-0A6B-192AC45D06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8D0E9-EA88-D4F1-DBD7-5226748F0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A4555-6C2D-40EA-9E34-FE0367AA25A0}" type="datetimeFigureOut">
              <a:rPr lang="pt-BR" smtClean="0"/>
              <a:t>09/05/2025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67388A-2139-5A27-DE6E-C75A85CCF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C243F-D34A-DFD9-F218-146820643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2FEF7-E75B-4476-A9C3-BBAA3726642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1845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2C1D21-F7D0-F353-019E-777A366592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8D6E08-C2FE-60DA-4290-FADE78D995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F09AD-F498-36B4-8926-072578543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A4555-6C2D-40EA-9E34-FE0367AA25A0}" type="datetimeFigureOut">
              <a:rPr lang="pt-BR" smtClean="0"/>
              <a:t>09/05/2025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7688AB-91BB-88B3-5DAA-4DAE8FF4B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0F961-CB6B-828F-BA85-D62485738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2FEF7-E75B-4476-A9C3-BBAA3726642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2724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816F6-45C2-F57D-D47E-AFFBAF406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B346E-EE1C-1D88-FF5D-7AECC240B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7BA50D-C6A6-2231-04E3-54CCECBEA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A4555-6C2D-40EA-9E34-FE0367AA25A0}" type="datetimeFigureOut">
              <a:rPr lang="pt-BR" smtClean="0"/>
              <a:t>09/05/2025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942E5-7EF8-7837-7069-44B9CD1D1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32BD6-FCE4-3CE1-4C11-610741C75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2FEF7-E75B-4476-A9C3-BBAA3726642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0160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557B3-AD43-A032-EE43-8F3205440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BC276-C313-A278-A836-8568BF423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1B04A-8887-9DB8-A8B4-80F348618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A4555-6C2D-40EA-9E34-FE0367AA25A0}" type="datetimeFigureOut">
              <a:rPr lang="pt-BR" smtClean="0"/>
              <a:t>09/05/2025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6C991-9778-D3E8-0311-6680C0C09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528FB-FC71-CC58-5006-7F22C3EB2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2FEF7-E75B-4476-A9C3-BBAA3726642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491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B2BEE-0E4E-B23C-8DBE-2496ADB32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50CF7-FDA0-7089-CF38-FF464B323B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1B160D-2BA7-1F3C-06C9-DE2AA276F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D0CDDE-6F33-B9DC-2F78-1825CAA28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A4555-6C2D-40EA-9E34-FE0367AA25A0}" type="datetimeFigureOut">
              <a:rPr lang="pt-BR" smtClean="0"/>
              <a:t>09/05/2025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85D7BE-1C33-9401-3D7F-576024136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B0A952-7A0B-47A5-304E-CC6EB5ECB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2FEF7-E75B-4476-A9C3-BBAA3726642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1044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1E8AB-1197-F42A-2A91-018575653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9B4D4-7CE7-DBC2-19B0-6D9A9ABA2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4DF6F3-47C7-8CF3-151F-BAD890991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36DBE0-5A68-E9CF-6A8A-247626371D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A5EF84-B5F9-2ED3-9992-1A29BFDA07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139D5-F407-F1C4-D781-6AE80D57C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A4555-6C2D-40EA-9E34-FE0367AA25A0}" type="datetimeFigureOut">
              <a:rPr lang="pt-BR" smtClean="0"/>
              <a:t>09/05/2025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57B4B4-6EEC-9FAF-2852-2A9F651F4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97240B-48DA-2B9B-743A-9FE7ECF9F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2FEF7-E75B-4476-A9C3-BBAA3726642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6346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2F484-5255-7FAB-93C5-53D9A235E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C5C3F1-6865-27B1-4D0F-3DCB5C7C7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A4555-6C2D-40EA-9E34-FE0367AA25A0}" type="datetimeFigureOut">
              <a:rPr lang="pt-BR" smtClean="0"/>
              <a:t>09/05/2025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EB6922-CA98-D0AC-BAAB-C24DF3772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B0BC6-C161-2F66-BD2D-D739A64DF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2FEF7-E75B-4476-A9C3-BBAA3726642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8615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6968E7-D56A-B0F5-60DD-6DA1572DC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A4555-6C2D-40EA-9E34-FE0367AA25A0}" type="datetimeFigureOut">
              <a:rPr lang="pt-BR" smtClean="0"/>
              <a:t>09/05/2025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2A2E81-E659-8A80-B68E-C38C10E85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D8B40-E76A-94BC-C7E8-708332133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2FEF7-E75B-4476-A9C3-BBAA3726642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1750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7E6A-A3BC-E926-D503-8FBB83795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D28A8-4E45-2882-314C-583D993AD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41EB0D-6E88-3F44-20D3-911FEAEFD5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A69C73-8D35-7A51-915E-71C780E73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A4555-6C2D-40EA-9E34-FE0367AA25A0}" type="datetimeFigureOut">
              <a:rPr lang="pt-BR" smtClean="0"/>
              <a:t>09/05/2025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192869-1380-3D2C-340F-65DFE3898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48523D-F52E-2C51-FC87-329424404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2FEF7-E75B-4476-A9C3-BBAA3726642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5912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4FCAD-6330-C7C2-88F6-2300B6988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BC701A-3EE3-173C-72A4-FFAD5F8699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22E4AD-AF35-47D4-6E38-C262A2924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DD10F5-8D5D-12BE-2A74-EDCCDBC58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A4555-6C2D-40EA-9E34-FE0367AA25A0}" type="datetimeFigureOut">
              <a:rPr lang="pt-BR" smtClean="0"/>
              <a:t>09/05/2025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15336-23A9-B687-E549-D0BC04B33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87309-6D1B-3BF9-D2A3-466157883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2FEF7-E75B-4476-A9C3-BBAA3726642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7434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E47D7D-1D58-12DE-EF6C-91F649C6F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03C90C-E091-8649-EF73-07BFAAB38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3CA52-B9FB-65FF-B082-30CF2A3172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9A4555-6C2D-40EA-9E34-FE0367AA25A0}" type="datetimeFigureOut">
              <a:rPr lang="pt-BR" smtClean="0"/>
              <a:t>09/05/2025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BA9CE-6E43-6B9E-BD40-3BFAFB06CA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DC07E-5493-3CDB-1AB9-537CEC1DC9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A2FEF7-E75B-4476-A9C3-BBAA3726642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18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10" Type="http://schemas.openxmlformats.org/officeDocument/2006/relationships/image" Target="../media/image17.png"/><Relationship Id="rId4" Type="http://schemas.openxmlformats.org/officeDocument/2006/relationships/image" Target="../media/image29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10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jp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11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47.png"/><Relationship Id="rId3" Type="http://schemas.openxmlformats.org/officeDocument/2006/relationships/image" Target="../media/image13.png"/><Relationship Id="rId7" Type="http://schemas.openxmlformats.org/officeDocument/2006/relationships/image" Target="../media/image39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4.png"/><Relationship Id="rId5" Type="http://schemas.openxmlformats.org/officeDocument/2006/relationships/image" Target="../media/image15.png"/><Relationship Id="rId10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1.png"/><Relationship Id="rId1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10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37.png"/><Relationship Id="rId10" Type="http://schemas.openxmlformats.org/officeDocument/2006/relationships/image" Target="../media/image53.jpg"/><Relationship Id="rId4" Type="http://schemas.openxmlformats.org/officeDocument/2006/relationships/image" Target="../media/image11.png"/><Relationship Id="rId9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dane.com.br/" TargetMode="External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vitorfaglioni@gmail.com?subject=Bora%20trabalhar%20juntos,%20Vidane?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sSfbXZeWon0?feature=oembed" TargetMode="Externa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rgbClr val="EBF2F1"/>
            </a:gs>
            <a:gs pos="50000">
              <a:srgbClr val="6099A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F7EA6CA-B5E2-1044-C7CF-D78833F3E3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95018" y="5202238"/>
            <a:ext cx="3401961" cy="44147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EBF2F1"/>
                </a:solidFill>
                <a:latin typeface="Nunito Light" pitchFamily="2" charset="0"/>
              </a:rPr>
              <a:t>Mídia Kit – 05/2025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E0DE75-0AA1-ED51-777B-AA4BEC0F72DB}"/>
              </a:ext>
            </a:extLst>
          </p:cNvPr>
          <p:cNvSpPr/>
          <p:nvPr/>
        </p:nvSpPr>
        <p:spPr>
          <a:xfrm>
            <a:off x="1788794" y="2244212"/>
            <a:ext cx="8614411" cy="2369574"/>
          </a:xfrm>
          <a:prstGeom prst="rect">
            <a:avLst/>
          </a:prstGeom>
          <a:noFill/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BC8A18-4ABB-CA9D-BAD6-A7AD947223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0315"/>
            <a:ext cx="9144000" cy="1317369"/>
          </a:xfrm>
        </p:spPr>
        <p:txBody>
          <a:bodyPr>
            <a:normAutofit/>
          </a:bodyPr>
          <a:lstStyle/>
          <a:p>
            <a:r>
              <a:rPr lang="pt-BR" sz="8000" b="1" dirty="0">
                <a:solidFill>
                  <a:srgbClr val="024059"/>
                </a:solidFill>
                <a:latin typeface="Nunito Light" panose="020F0502020204030204" pitchFamily="2" charset="0"/>
              </a:rPr>
              <a:t>PRÍNCIPE VIDANE</a:t>
            </a:r>
          </a:p>
        </p:txBody>
      </p:sp>
    </p:spTree>
    <p:extLst>
      <p:ext uri="{BB962C8B-B14F-4D97-AF65-F5344CB8AC3E}">
        <p14:creationId xmlns:p14="http://schemas.microsoft.com/office/powerpoint/2010/main" val="3189887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99A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21E0DC-315C-C1FB-F2F6-360022D91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Rectangle 1054">
            <a:extLst>
              <a:ext uri="{FF2B5EF4-FFF2-40B4-BE49-F238E27FC236}">
                <a16:creationId xmlns:a16="http://schemas.microsoft.com/office/drawing/2014/main" id="{96A8F45D-D4AC-BC54-F263-F4D33E5B940C}"/>
              </a:ext>
            </a:extLst>
          </p:cNvPr>
          <p:cNvSpPr/>
          <p:nvPr/>
        </p:nvSpPr>
        <p:spPr>
          <a:xfrm>
            <a:off x="4557415" y="3481030"/>
            <a:ext cx="577347" cy="577347"/>
          </a:xfrm>
          <a:prstGeom prst="rect">
            <a:avLst/>
          </a:prstGeom>
          <a:noFill/>
          <a:ln w="25400">
            <a:solidFill>
              <a:srgbClr val="EBF2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792A90A9-6EE6-F705-B635-B181E8F668E5}"/>
              </a:ext>
            </a:extLst>
          </p:cNvPr>
          <p:cNvSpPr/>
          <p:nvPr/>
        </p:nvSpPr>
        <p:spPr>
          <a:xfrm>
            <a:off x="4439985" y="3419937"/>
            <a:ext cx="577347" cy="577347"/>
          </a:xfrm>
          <a:prstGeom prst="rect">
            <a:avLst/>
          </a:prstGeom>
          <a:noFill/>
          <a:ln w="25400">
            <a:solidFill>
              <a:srgbClr val="EBF2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2F6C3C1-A2C8-67A3-7B7B-96EECCDDBED1}"/>
              </a:ext>
            </a:extLst>
          </p:cNvPr>
          <p:cNvSpPr>
            <a:spLocks/>
          </p:cNvSpPr>
          <p:nvPr/>
        </p:nvSpPr>
        <p:spPr>
          <a:xfrm>
            <a:off x="2400262" y="788221"/>
            <a:ext cx="9305824" cy="2510811"/>
          </a:xfrm>
          <a:prstGeom prst="roundRect">
            <a:avLst/>
          </a:prstGeom>
          <a:solidFill>
            <a:srgbClr val="EBF2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8C21FA-A755-9A93-910E-C45838D614F6}"/>
              </a:ext>
            </a:extLst>
          </p:cNvPr>
          <p:cNvSpPr/>
          <p:nvPr/>
        </p:nvSpPr>
        <p:spPr>
          <a:xfrm>
            <a:off x="193040" y="203200"/>
            <a:ext cx="3807138" cy="3807138"/>
          </a:xfrm>
          <a:prstGeom prst="rect">
            <a:avLst/>
          </a:prstGeom>
          <a:noFill/>
          <a:ln w="69850">
            <a:solidFill>
              <a:srgbClr val="EBF2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16">
            <a:extLst>
              <a:ext uri="{FF2B5EF4-FFF2-40B4-BE49-F238E27FC236}">
                <a16:creationId xmlns:a16="http://schemas.microsoft.com/office/drawing/2014/main" id="{BDCB5678-5EE9-2748-9B51-84448D3F7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33" y="391626"/>
            <a:ext cx="3807138" cy="380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7848BD-AE78-FB9E-37BA-6373F983CA4F}"/>
              </a:ext>
            </a:extLst>
          </p:cNvPr>
          <p:cNvSpPr txBox="1"/>
          <p:nvPr/>
        </p:nvSpPr>
        <p:spPr>
          <a:xfrm>
            <a:off x="4166271" y="389692"/>
            <a:ext cx="5147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>
                <a:solidFill>
                  <a:srgbClr val="EBF2F1"/>
                </a:solidFill>
                <a:latin typeface="Nunito SemiBold" pitchFamily="2" charset="0"/>
              </a:rPr>
              <a:t>*Dados extraídos do </a:t>
            </a:r>
            <a:r>
              <a:rPr lang="pt-BR" i="1" dirty="0" err="1">
                <a:solidFill>
                  <a:srgbClr val="EBF2F1"/>
                </a:solidFill>
                <a:latin typeface="Nunito SemiBold" pitchFamily="2" charset="0"/>
              </a:rPr>
              <a:t>OmnyStudio</a:t>
            </a:r>
            <a:r>
              <a:rPr lang="pt-BR" i="1" dirty="0">
                <a:solidFill>
                  <a:srgbClr val="EBF2F1"/>
                </a:solidFill>
                <a:latin typeface="Nunito SemiBold" pitchFamily="2" charset="0"/>
              </a:rPr>
              <a:t> e do Spotify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81DC0-248A-A1BD-5906-76AC60C233A5}"/>
              </a:ext>
            </a:extLst>
          </p:cNvPr>
          <p:cNvSpPr txBox="1"/>
          <p:nvPr/>
        </p:nvSpPr>
        <p:spPr>
          <a:xfrm>
            <a:off x="4332364" y="884996"/>
            <a:ext cx="4249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024059"/>
                </a:solidFill>
                <a:latin typeface="Nunito Black" panose="020F0502020204030204" pitchFamily="2" charset="0"/>
              </a:rPr>
              <a:t>Audiência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F1404B-1D97-789E-6A81-DA7326B91E7C}"/>
              </a:ext>
            </a:extLst>
          </p:cNvPr>
          <p:cNvSpPr txBox="1"/>
          <p:nvPr/>
        </p:nvSpPr>
        <p:spPr>
          <a:xfrm>
            <a:off x="4332364" y="1756726"/>
            <a:ext cx="7412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025E73"/>
                </a:solidFill>
                <a:latin typeface="Nunito" pitchFamily="2" charset="0"/>
              </a:rPr>
              <a:t>No primeiro quadrimestre de </a:t>
            </a:r>
            <a:r>
              <a:rPr lang="pt-BR" sz="2000" b="1" dirty="0">
                <a:solidFill>
                  <a:srgbClr val="025E73"/>
                </a:solidFill>
                <a:latin typeface="Nunito" pitchFamily="2" charset="0"/>
              </a:rPr>
              <a:t>2025</a:t>
            </a:r>
            <a:r>
              <a:rPr lang="pt-BR" sz="2000" dirty="0">
                <a:solidFill>
                  <a:srgbClr val="025E73"/>
                </a:solidFill>
                <a:latin typeface="Nunito" pitchFamily="2" charset="0"/>
              </a:rPr>
              <a:t> </a:t>
            </a:r>
            <a:r>
              <a:rPr lang="pt-BR" sz="2000" b="1" dirty="0">
                <a:solidFill>
                  <a:srgbClr val="025E73"/>
                </a:solidFill>
                <a:latin typeface="Nunito" pitchFamily="2" charset="0"/>
              </a:rPr>
              <a:t>(01/janeiro – 30/abril)</a:t>
            </a:r>
            <a:r>
              <a:rPr lang="pt-BR" sz="2000" dirty="0">
                <a:solidFill>
                  <a:srgbClr val="025E73"/>
                </a:solidFill>
                <a:latin typeface="Nunito" pitchFamily="2" charset="0"/>
              </a:rPr>
              <a:t>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B02438-C173-CA7F-BBB8-B0E72397FB6E}"/>
              </a:ext>
            </a:extLst>
          </p:cNvPr>
          <p:cNvSpPr txBox="1"/>
          <p:nvPr/>
        </p:nvSpPr>
        <p:spPr>
          <a:xfrm>
            <a:off x="5202960" y="2156836"/>
            <a:ext cx="65861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rgbClr val="024059"/>
                </a:solidFill>
                <a:latin typeface="Nunito Medium" pitchFamily="2" charset="0"/>
              </a:rPr>
              <a:t>141.9k</a:t>
            </a:r>
            <a:r>
              <a:rPr lang="pt-BR" sz="4800" dirty="0">
                <a:solidFill>
                  <a:srgbClr val="024059"/>
                </a:solidFill>
                <a:latin typeface="Nunito ExtraLight" pitchFamily="2" charset="0"/>
              </a:rPr>
              <a:t> downloads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0999AB1-43AF-688E-852E-D4E073E41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963" y="2249169"/>
            <a:ext cx="830997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78D46F-F81F-FE08-974F-D6A544E17A65}"/>
              </a:ext>
            </a:extLst>
          </p:cNvPr>
          <p:cNvSpPr txBox="1"/>
          <p:nvPr/>
        </p:nvSpPr>
        <p:spPr>
          <a:xfrm>
            <a:off x="5286006" y="2803167"/>
            <a:ext cx="64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025E73"/>
                </a:solidFill>
                <a:latin typeface="Nunito" pitchFamily="2" charset="0"/>
              </a:rPr>
              <a:t>Média de </a:t>
            </a:r>
            <a:r>
              <a:rPr lang="pt-BR" b="1" i="1" dirty="0">
                <a:solidFill>
                  <a:srgbClr val="025E73"/>
                </a:solidFill>
                <a:latin typeface="Nunito" pitchFamily="2" charset="0"/>
              </a:rPr>
              <a:t>8.3k</a:t>
            </a:r>
            <a:r>
              <a:rPr lang="pt-BR" i="1" dirty="0">
                <a:solidFill>
                  <a:srgbClr val="025E73"/>
                </a:solidFill>
                <a:latin typeface="Nunito" pitchFamily="2" charset="0"/>
              </a:rPr>
              <a:t> por episódio lançado no período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AA81F23E-31D7-E172-D0D7-5EB42CAF8092}"/>
              </a:ext>
            </a:extLst>
          </p:cNvPr>
          <p:cNvSpPr/>
          <p:nvPr/>
        </p:nvSpPr>
        <p:spPr>
          <a:xfrm>
            <a:off x="288012" y="4341461"/>
            <a:ext cx="1946157" cy="648956"/>
          </a:xfrm>
          <a:prstGeom prst="roundRect">
            <a:avLst/>
          </a:prstGeom>
          <a:solidFill>
            <a:srgbClr val="025E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5" name="Picture 8" descr="Baixe ícones gratuitos de Instagram em PNG e SVG">
            <a:extLst>
              <a:ext uri="{FF2B5EF4-FFF2-40B4-BE49-F238E27FC236}">
                <a16:creationId xmlns:a16="http://schemas.microsoft.com/office/drawing/2014/main" id="{B21BA385-8B06-47E0-D4BC-0A727564D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71" y="4400839"/>
            <a:ext cx="518660" cy="518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02B9BBB-0A8E-8817-2DD8-BC458FD53330}"/>
              </a:ext>
            </a:extLst>
          </p:cNvPr>
          <p:cNvSpPr txBox="1"/>
          <p:nvPr/>
        </p:nvSpPr>
        <p:spPr>
          <a:xfrm>
            <a:off x="906231" y="4350554"/>
            <a:ext cx="1327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EBF2F1"/>
                </a:solidFill>
                <a:latin typeface="Nunito Black" pitchFamily="2" charset="0"/>
              </a:rPr>
              <a:t>4.3k</a:t>
            </a:r>
            <a:endParaRPr lang="pt-BR" sz="3200" dirty="0">
              <a:solidFill>
                <a:srgbClr val="EBF2F1"/>
              </a:solidFill>
              <a:latin typeface="Nunito Black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B8B0C11-D7B1-D898-1049-CAB596001D07}"/>
              </a:ext>
            </a:extLst>
          </p:cNvPr>
          <p:cNvSpPr txBox="1"/>
          <p:nvPr/>
        </p:nvSpPr>
        <p:spPr>
          <a:xfrm>
            <a:off x="906231" y="4704426"/>
            <a:ext cx="1327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6099A6"/>
                </a:solidFill>
                <a:latin typeface="Nunito Black" pitchFamily="2" charset="0"/>
              </a:rPr>
              <a:t>seguidores</a:t>
            </a:r>
          </a:p>
        </p:txBody>
      </p:sp>
      <p:sp>
        <p:nvSpPr>
          <p:cNvPr id="1038" name="Rectangle: Rounded Corners 1037">
            <a:extLst>
              <a:ext uri="{FF2B5EF4-FFF2-40B4-BE49-F238E27FC236}">
                <a16:creationId xmlns:a16="http://schemas.microsoft.com/office/drawing/2014/main" id="{A5B51D92-7BBA-28E1-41C8-0CAC23C95232}"/>
              </a:ext>
            </a:extLst>
          </p:cNvPr>
          <p:cNvSpPr/>
          <p:nvPr/>
        </p:nvSpPr>
        <p:spPr>
          <a:xfrm>
            <a:off x="288012" y="5117736"/>
            <a:ext cx="1946157" cy="648956"/>
          </a:xfrm>
          <a:prstGeom prst="roundRect">
            <a:avLst/>
          </a:prstGeom>
          <a:solidFill>
            <a:srgbClr val="025E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A758EEEC-38C9-2299-F35C-72FE490D31A0}"/>
              </a:ext>
            </a:extLst>
          </p:cNvPr>
          <p:cNvSpPr txBox="1"/>
          <p:nvPr/>
        </p:nvSpPr>
        <p:spPr>
          <a:xfrm>
            <a:off x="906231" y="5126829"/>
            <a:ext cx="1327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EBF2F1"/>
                </a:solidFill>
                <a:latin typeface="Nunito Black" pitchFamily="2" charset="0"/>
              </a:rPr>
              <a:t>4.4k</a:t>
            </a:r>
            <a:endParaRPr lang="pt-BR" sz="3200" dirty="0">
              <a:solidFill>
                <a:srgbClr val="EBF2F1"/>
              </a:solidFill>
              <a:latin typeface="Nunito Black" pitchFamily="2" charset="0"/>
            </a:endParaRP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E8E03194-6649-0AF5-32F9-21A4CF6BE0FB}"/>
              </a:ext>
            </a:extLst>
          </p:cNvPr>
          <p:cNvSpPr txBox="1"/>
          <p:nvPr/>
        </p:nvSpPr>
        <p:spPr>
          <a:xfrm>
            <a:off x="906231" y="5480701"/>
            <a:ext cx="1327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6099A6"/>
                </a:solidFill>
                <a:latin typeface="Nunito Black" pitchFamily="2" charset="0"/>
              </a:rPr>
              <a:t>seguidores</a:t>
            </a:r>
          </a:p>
        </p:txBody>
      </p:sp>
      <p:sp>
        <p:nvSpPr>
          <p:cNvPr id="1042" name="Rectangle: Rounded Corners 1041">
            <a:extLst>
              <a:ext uri="{FF2B5EF4-FFF2-40B4-BE49-F238E27FC236}">
                <a16:creationId xmlns:a16="http://schemas.microsoft.com/office/drawing/2014/main" id="{63F5460E-42C4-1B21-CBD0-2521DD35A585}"/>
              </a:ext>
            </a:extLst>
          </p:cNvPr>
          <p:cNvSpPr/>
          <p:nvPr/>
        </p:nvSpPr>
        <p:spPr>
          <a:xfrm>
            <a:off x="288012" y="5894011"/>
            <a:ext cx="1946157" cy="648956"/>
          </a:xfrm>
          <a:prstGeom prst="roundRect">
            <a:avLst/>
          </a:prstGeom>
          <a:solidFill>
            <a:srgbClr val="025E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7938FA2B-DFE6-7E97-B56F-736C477A9DF8}"/>
              </a:ext>
            </a:extLst>
          </p:cNvPr>
          <p:cNvSpPr txBox="1"/>
          <p:nvPr/>
        </p:nvSpPr>
        <p:spPr>
          <a:xfrm>
            <a:off x="906231" y="5903104"/>
            <a:ext cx="1327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EBF2F1"/>
                </a:solidFill>
                <a:latin typeface="Nunito Black" pitchFamily="2" charset="0"/>
              </a:rPr>
              <a:t>512</a:t>
            </a:r>
            <a:endParaRPr lang="pt-BR" sz="3200" dirty="0">
              <a:solidFill>
                <a:srgbClr val="EBF2F1"/>
              </a:solidFill>
              <a:latin typeface="Nunito Black" pitchFamily="2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E8713DFC-C6FF-23F4-47DC-CCFE32BA192C}"/>
              </a:ext>
            </a:extLst>
          </p:cNvPr>
          <p:cNvSpPr txBox="1"/>
          <p:nvPr/>
        </p:nvSpPr>
        <p:spPr>
          <a:xfrm>
            <a:off x="906231" y="6256976"/>
            <a:ext cx="1327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6099A6"/>
                </a:solidFill>
                <a:latin typeface="Nunito Black" pitchFamily="2" charset="0"/>
              </a:rPr>
              <a:t>seguidores</a:t>
            </a:r>
          </a:p>
        </p:txBody>
      </p:sp>
      <p:pic>
        <p:nvPicPr>
          <p:cNvPr id="1046" name="Picture 14" descr="Twitter X Icon Images - Free Download on Freepik">
            <a:extLst>
              <a:ext uri="{FF2B5EF4-FFF2-40B4-BE49-F238E27FC236}">
                <a16:creationId xmlns:a16="http://schemas.microsoft.com/office/drawing/2014/main" id="{BE435045-86D5-4430-FBF0-049FAB643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71" y="5170151"/>
            <a:ext cx="525623" cy="52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16">
            <a:extLst>
              <a:ext uri="{FF2B5EF4-FFF2-40B4-BE49-F238E27FC236}">
                <a16:creationId xmlns:a16="http://schemas.microsoft.com/office/drawing/2014/main" id="{355FE242-B96A-D502-8460-CE97039D2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70" y="5954526"/>
            <a:ext cx="525623" cy="52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10">
            <a:extLst>
              <a:ext uri="{FF2B5EF4-FFF2-40B4-BE49-F238E27FC236}">
                <a16:creationId xmlns:a16="http://schemas.microsoft.com/office/drawing/2014/main" id="{5BC9AC46-32DA-0C03-BD4B-1CD72FBA0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889" y="3387415"/>
            <a:ext cx="689143" cy="71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1" name="TextBox 1050">
            <a:extLst>
              <a:ext uri="{FF2B5EF4-FFF2-40B4-BE49-F238E27FC236}">
                <a16:creationId xmlns:a16="http://schemas.microsoft.com/office/drawing/2014/main" id="{38990917-90C1-F178-7487-1DBFCFEFED2B}"/>
              </a:ext>
            </a:extLst>
          </p:cNvPr>
          <p:cNvSpPr txBox="1"/>
          <p:nvPr/>
        </p:nvSpPr>
        <p:spPr>
          <a:xfrm>
            <a:off x="5242558" y="3483137"/>
            <a:ext cx="6463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EBF2F1"/>
                </a:solidFill>
                <a:latin typeface="Nunito Medium" pitchFamily="2" charset="0"/>
              </a:rPr>
              <a:t>10.9k</a:t>
            </a:r>
            <a:r>
              <a:rPr lang="pt-BR" sz="3200" dirty="0">
                <a:solidFill>
                  <a:srgbClr val="EBF2F1"/>
                </a:solidFill>
                <a:latin typeface="Nunito ExtraLight" pitchFamily="2" charset="0"/>
              </a:rPr>
              <a:t> seguidores no </a:t>
            </a:r>
            <a:r>
              <a:rPr lang="pt-BR" sz="3200" b="1" dirty="0">
                <a:solidFill>
                  <a:srgbClr val="EBF2F1"/>
                </a:solidFill>
                <a:latin typeface="Nunito ExtraLight" pitchFamily="2" charset="0"/>
              </a:rPr>
              <a:t>Spotify</a:t>
            </a:r>
            <a:endParaRPr lang="pt-BR" sz="3200" dirty="0">
              <a:solidFill>
                <a:srgbClr val="EBF2F1"/>
              </a:solidFill>
              <a:latin typeface="Nunito ExtraLight" pitchFamily="2" charset="0"/>
            </a:endParaRPr>
          </a:p>
        </p:txBody>
      </p:sp>
      <p:sp>
        <p:nvSpPr>
          <p:cNvPr id="1057" name="Rectangle: Rounded Corners 1056">
            <a:extLst>
              <a:ext uri="{FF2B5EF4-FFF2-40B4-BE49-F238E27FC236}">
                <a16:creationId xmlns:a16="http://schemas.microsoft.com/office/drawing/2014/main" id="{16610F04-F1E7-45CA-7CE0-8FD1168039AA}"/>
              </a:ext>
            </a:extLst>
          </p:cNvPr>
          <p:cNvSpPr>
            <a:spLocks/>
          </p:cNvSpPr>
          <p:nvPr/>
        </p:nvSpPr>
        <p:spPr>
          <a:xfrm>
            <a:off x="2454456" y="4341461"/>
            <a:ext cx="4535624" cy="2192515"/>
          </a:xfrm>
          <a:prstGeom prst="roundRect">
            <a:avLst/>
          </a:prstGeom>
          <a:solidFill>
            <a:srgbClr val="EBF2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60" name="TextBox 1059">
            <a:extLst>
              <a:ext uri="{FF2B5EF4-FFF2-40B4-BE49-F238E27FC236}">
                <a16:creationId xmlns:a16="http://schemas.microsoft.com/office/drawing/2014/main" id="{92AB12C5-F555-F024-B7B7-5C10C7324F29}"/>
              </a:ext>
            </a:extLst>
          </p:cNvPr>
          <p:cNvSpPr txBox="1"/>
          <p:nvPr/>
        </p:nvSpPr>
        <p:spPr>
          <a:xfrm>
            <a:off x="2786479" y="4365942"/>
            <a:ext cx="25545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solidFill>
                  <a:srgbClr val="024059"/>
                </a:solidFill>
                <a:latin typeface="Nunito Black" panose="020F0502020204030204" pitchFamily="2" charset="0"/>
              </a:rPr>
              <a:t>89,6%</a:t>
            </a:r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5FBB0C8E-5531-8B47-F6C1-C1F8E80B7641}"/>
              </a:ext>
            </a:extLst>
          </p:cNvPr>
          <p:cNvSpPr txBox="1"/>
          <p:nvPr/>
        </p:nvSpPr>
        <p:spPr>
          <a:xfrm>
            <a:off x="2786479" y="5255015"/>
            <a:ext cx="2554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i="1" dirty="0">
                <a:solidFill>
                  <a:srgbClr val="025E73"/>
                </a:solidFill>
                <a:latin typeface="Nunito" pitchFamily="2" charset="0"/>
              </a:rPr>
              <a:t>Do público do gênero</a:t>
            </a: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A7A0917C-DB9F-363C-3DAE-BCDACC738C2B}"/>
              </a:ext>
            </a:extLst>
          </p:cNvPr>
          <p:cNvSpPr txBox="1"/>
          <p:nvPr/>
        </p:nvSpPr>
        <p:spPr>
          <a:xfrm>
            <a:off x="2786479" y="5570466"/>
            <a:ext cx="2554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024059"/>
                </a:solidFill>
                <a:latin typeface="Nunito Black" panose="020F0502020204030204" pitchFamily="2" charset="0"/>
              </a:rPr>
              <a:t>MASCULINO</a:t>
            </a: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B24C7AAA-9FEB-2504-FC7E-3D39E58D85B6}"/>
              </a:ext>
            </a:extLst>
          </p:cNvPr>
          <p:cNvSpPr txBox="1"/>
          <p:nvPr/>
        </p:nvSpPr>
        <p:spPr>
          <a:xfrm>
            <a:off x="2786479" y="6005550"/>
            <a:ext cx="2554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i="1" dirty="0">
                <a:solidFill>
                  <a:srgbClr val="025E73"/>
                </a:solidFill>
                <a:latin typeface="Nunito" pitchFamily="2" charset="0"/>
              </a:rPr>
              <a:t>8,2% </a:t>
            </a:r>
            <a:r>
              <a:rPr lang="pt-BR" sz="1200" i="1" dirty="0">
                <a:solidFill>
                  <a:srgbClr val="025E73"/>
                </a:solidFill>
                <a:latin typeface="Nunito" pitchFamily="2" charset="0"/>
              </a:rPr>
              <a:t>feminino, </a:t>
            </a:r>
            <a:r>
              <a:rPr lang="pt-BR" sz="1200" b="1" i="1" dirty="0">
                <a:solidFill>
                  <a:srgbClr val="025E73"/>
                </a:solidFill>
                <a:latin typeface="Nunito" pitchFamily="2" charset="0"/>
              </a:rPr>
              <a:t>1,4%</a:t>
            </a:r>
            <a:r>
              <a:rPr lang="pt-BR" sz="1200" i="1" dirty="0">
                <a:solidFill>
                  <a:srgbClr val="025E73"/>
                </a:solidFill>
                <a:latin typeface="Nunito" pitchFamily="2" charset="0"/>
              </a:rPr>
              <a:t> não-especificado, </a:t>
            </a:r>
            <a:r>
              <a:rPr lang="pt-BR" sz="1200" b="1" i="1" dirty="0">
                <a:solidFill>
                  <a:srgbClr val="025E73"/>
                </a:solidFill>
                <a:latin typeface="Nunito" pitchFamily="2" charset="0"/>
              </a:rPr>
              <a:t>0,7%</a:t>
            </a:r>
            <a:r>
              <a:rPr lang="pt-BR" sz="1200" i="1" dirty="0">
                <a:solidFill>
                  <a:srgbClr val="025E73"/>
                </a:solidFill>
                <a:latin typeface="Nunito" pitchFamily="2" charset="0"/>
              </a:rPr>
              <a:t> não-binário</a:t>
            </a:r>
            <a:endParaRPr lang="pt-BR" sz="1200" b="1" i="1" dirty="0">
              <a:solidFill>
                <a:srgbClr val="025E73"/>
              </a:solidFill>
              <a:latin typeface="Nunito" pitchFamily="2" charset="0"/>
            </a:endParaRPr>
          </a:p>
        </p:txBody>
      </p:sp>
      <p:sp>
        <p:nvSpPr>
          <p:cNvPr id="1072" name="Rectangle: Rounded Corners 1071">
            <a:extLst>
              <a:ext uri="{FF2B5EF4-FFF2-40B4-BE49-F238E27FC236}">
                <a16:creationId xmlns:a16="http://schemas.microsoft.com/office/drawing/2014/main" id="{D155DC21-7FA5-CCBD-5666-CE69D261B496}"/>
              </a:ext>
            </a:extLst>
          </p:cNvPr>
          <p:cNvSpPr>
            <a:spLocks/>
          </p:cNvSpPr>
          <p:nvPr/>
        </p:nvSpPr>
        <p:spPr>
          <a:xfrm>
            <a:off x="7170462" y="4341807"/>
            <a:ext cx="4535624" cy="2192515"/>
          </a:xfrm>
          <a:prstGeom prst="roundRect">
            <a:avLst/>
          </a:prstGeom>
          <a:solidFill>
            <a:srgbClr val="EBF2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73" name="TextBox 1072">
            <a:extLst>
              <a:ext uri="{FF2B5EF4-FFF2-40B4-BE49-F238E27FC236}">
                <a16:creationId xmlns:a16="http://schemas.microsoft.com/office/drawing/2014/main" id="{D343022D-ECA9-C36D-D562-B773A9171402}"/>
              </a:ext>
            </a:extLst>
          </p:cNvPr>
          <p:cNvSpPr txBox="1"/>
          <p:nvPr/>
        </p:nvSpPr>
        <p:spPr>
          <a:xfrm>
            <a:off x="7502485" y="4366288"/>
            <a:ext cx="25545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solidFill>
                  <a:srgbClr val="024059"/>
                </a:solidFill>
                <a:latin typeface="Nunito Black" panose="020F0502020204030204" pitchFamily="2" charset="0"/>
              </a:rPr>
              <a:t>95,4%</a:t>
            </a:r>
          </a:p>
        </p:txBody>
      </p:sp>
      <p:sp>
        <p:nvSpPr>
          <p:cNvPr id="1074" name="TextBox 1073">
            <a:extLst>
              <a:ext uri="{FF2B5EF4-FFF2-40B4-BE49-F238E27FC236}">
                <a16:creationId xmlns:a16="http://schemas.microsoft.com/office/drawing/2014/main" id="{09D35445-EC1C-6E7A-B0A8-3A21264C8BA9}"/>
              </a:ext>
            </a:extLst>
          </p:cNvPr>
          <p:cNvSpPr txBox="1"/>
          <p:nvPr/>
        </p:nvSpPr>
        <p:spPr>
          <a:xfrm>
            <a:off x="7502485" y="5255361"/>
            <a:ext cx="2554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i="1" dirty="0">
                <a:solidFill>
                  <a:srgbClr val="025E73"/>
                </a:solidFill>
                <a:latin typeface="Nunito" pitchFamily="2" charset="0"/>
              </a:rPr>
              <a:t>Do público tem entre</a:t>
            </a:r>
          </a:p>
        </p:txBody>
      </p:sp>
      <p:sp>
        <p:nvSpPr>
          <p:cNvPr id="1075" name="TextBox 1074">
            <a:extLst>
              <a:ext uri="{FF2B5EF4-FFF2-40B4-BE49-F238E27FC236}">
                <a16:creationId xmlns:a16="http://schemas.microsoft.com/office/drawing/2014/main" id="{C0881654-B798-CE05-E4FA-E99B1A8CD6A1}"/>
              </a:ext>
            </a:extLst>
          </p:cNvPr>
          <p:cNvSpPr txBox="1"/>
          <p:nvPr/>
        </p:nvSpPr>
        <p:spPr>
          <a:xfrm>
            <a:off x="7502485" y="5570812"/>
            <a:ext cx="2554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024059"/>
                </a:solidFill>
                <a:latin typeface="Nunito Black" panose="020F0502020204030204" pitchFamily="2" charset="0"/>
              </a:rPr>
              <a:t>23 e 44 anos</a:t>
            </a:r>
          </a:p>
        </p:txBody>
      </p:sp>
      <p:sp>
        <p:nvSpPr>
          <p:cNvPr id="1076" name="TextBox 1075">
            <a:extLst>
              <a:ext uri="{FF2B5EF4-FFF2-40B4-BE49-F238E27FC236}">
                <a16:creationId xmlns:a16="http://schemas.microsoft.com/office/drawing/2014/main" id="{E3335D31-72E0-7B6D-3E44-700CB7D2C1D9}"/>
              </a:ext>
            </a:extLst>
          </p:cNvPr>
          <p:cNvSpPr txBox="1"/>
          <p:nvPr/>
        </p:nvSpPr>
        <p:spPr>
          <a:xfrm>
            <a:off x="7210367" y="6005896"/>
            <a:ext cx="449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i="1" dirty="0">
                <a:solidFill>
                  <a:srgbClr val="025E73"/>
                </a:solidFill>
                <a:latin typeface="Nunito" pitchFamily="2" charset="0"/>
              </a:rPr>
              <a:t>47,3%</a:t>
            </a:r>
            <a:r>
              <a:rPr lang="pt-BR" sz="1200" i="1" dirty="0">
                <a:solidFill>
                  <a:srgbClr val="025E73"/>
                </a:solidFill>
                <a:latin typeface="Nunito" pitchFamily="2" charset="0"/>
              </a:rPr>
              <a:t> de 28 a 34, </a:t>
            </a:r>
            <a:r>
              <a:rPr lang="pt-BR" sz="1200" b="1" i="1" dirty="0">
                <a:solidFill>
                  <a:srgbClr val="025E73"/>
                </a:solidFill>
                <a:latin typeface="Nunito" pitchFamily="2" charset="0"/>
              </a:rPr>
              <a:t>25,5% </a:t>
            </a:r>
            <a:r>
              <a:rPr lang="pt-BR" sz="1200" i="1" dirty="0">
                <a:solidFill>
                  <a:srgbClr val="025E73"/>
                </a:solidFill>
                <a:latin typeface="Nunito" pitchFamily="2" charset="0"/>
              </a:rPr>
              <a:t>de 35 a 44, </a:t>
            </a:r>
            <a:r>
              <a:rPr lang="pt-BR" sz="1200" b="1" i="1" dirty="0">
                <a:solidFill>
                  <a:srgbClr val="025E73"/>
                </a:solidFill>
                <a:latin typeface="Nunito" pitchFamily="2" charset="0"/>
              </a:rPr>
              <a:t>22,6%</a:t>
            </a:r>
            <a:r>
              <a:rPr lang="pt-BR" sz="1200" i="1" dirty="0">
                <a:solidFill>
                  <a:srgbClr val="025E73"/>
                </a:solidFill>
                <a:latin typeface="Nunito" pitchFamily="2" charset="0"/>
              </a:rPr>
              <a:t> de 23 a 27, </a:t>
            </a:r>
            <a:r>
              <a:rPr lang="pt-BR" sz="1200" b="1" i="1" dirty="0">
                <a:solidFill>
                  <a:srgbClr val="025E73"/>
                </a:solidFill>
                <a:latin typeface="Nunito" pitchFamily="2" charset="0"/>
              </a:rPr>
              <a:t>2,2%</a:t>
            </a:r>
            <a:r>
              <a:rPr lang="pt-BR" sz="1200" i="1" dirty="0">
                <a:solidFill>
                  <a:srgbClr val="025E73"/>
                </a:solidFill>
                <a:latin typeface="Nunito" pitchFamily="2" charset="0"/>
              </a:rPr>
              <a:t> de 45 a 59, </a:t>
            </a:r>
            <a:r>
              <a:rPr lang="pt-BR" sz="1200" b="1" i="1" dirty="0">
                <a:solidFill>
                  <a:srgbClr val="025E73"/>
                </a:solidFill>
                <a:latin typeface="Nunito" pitchFamily="2" charset="0"/>
              </a:rPr>
              <a:t>1,9%</a:t>
            </a:r>
            <a:r>
              <a:rPr lang="pt-BR" sz="1200" i="1" dirty="0">
                <a:solidFill>
                  <a:srgbClr val="025E73"/>
                </a:solidFill>
                <a:latin typeface="Nunito" pitchFamily="2" charset="0"/>
              </a:rPr>
              <a:t> de 18 a 22, </a:t>
            </a:r>
            <a:r>
              <a:rPr lang="pt-BR" sz="1200" b="1" i="1" dirty="0">
                <a:solidFill>
                  <a:srgbClr val="025E73"/>
                </a:solidFill>
                <a:latin typeface="Nunito" pitchFamily="2" charset="0"/>
              </a:rPr>
              <a:t>0,4%</a:t>
            </a:r>
            <a:r>
              <a:rPr lang="pt-BR" sz="1200" i="1" dirty="0">
                <a:solidFill>
                  <a:srgbClr val="025E73"/>
                </a:solidFill>
                <a:latin typeface="Nunito" pitchFamily="2" charset="0"/>
              </a:rPr>
              <a:t> &gt;60, </a:t>
            </a:r>
            <a:r>
              <a:rPr lang="pt-BR" sz="1200" b="1" i="1" dirty="0">
                <a:solidFill>
                  <a:srgbClr val="025E73"/>
                </a:solidFill>
                <a:latin typeface="Nunito" pitchFamily="2" charset="0"/>
              </a:rPr>
              <a:t>0,1%</a:t>
            </a:r>
            <a:r>
              <a:rPr lang="pt-BR" sz="1200" i="1" dirty="0">
                <a:solidFill>
                  <a:srgbClr val="025E73"/>
                </a:solidFill>
                <a:latin typeface="Nunito" pitchFamily="2" charset="0"/>
              </a:rPr>
              <a:t> &lt;17</a:t>
            </a:r>
            <a:endParaRPr lang="pt-BR" sz="1200" b="1" i="1" dirty="0">
              <a:solidFill>
                <a:srgbClr val="025E73"/>
              </a:solidFill>
              <a:latin typeface="Nunito" pitchFamily="2" charset="0"/>
            </a:endParaRPr>
          </a:p>
        </p:txBody>
      </p:sp>
      <p:pic>
        <p:nvPicPr>
          <p:cNvPr id="1082" name="Picture 16">
            <a:extLst>
              <a:ext uri="{FF2B5EF4-FFF2-40B4-BE49-F238E27FC236}">
                <a16:creationId xmlns:a16="http://schemas.microsoft.com/office/drawing/2014/main" id="{CA5EC746-FAB5-707C-AC48-526D0BBE5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3463" y="4185025"/>
            <a:ext cx="1820525" cy="182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2244CD-66DD-B6AD-0EF2-567D75D359E5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65033"/>
          <a:stretch/>
        </p:blipFill>
        <p:spPr>
          <a:xfrm>
            <a:off x="5680781" y="3800184"/>
            <a:ext cx="1105946" cy="316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8214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rgbClr val="EBF2F1"/>
            </a:gs>
            <a:gs pos="1000">
              <a:srgbClr val="6099A6"/>
            </a:gs>
          </a:gsLst>
          <a:lin ang="108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BC23E1-62BD-1E7E-35F4-7B5102E9D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CE25CE6-26FA-CD73-0DB9-E5B99A32E260}"/>
              </a:ext>
            </a:extLst>
          </p:cNvPr>
          <p:cNvSpPr/>
          <p:nvPr/>
        </p:nvSpPr>
        <p:spPr>
          <a:xfrm>
            <a:off x="320660" y="3489440"/>
            <a:ext cx="3448642" cy="3027675"/>
          </a:xfrm>
          <a:prstGeom prst="rect">
            <a:avLst/>
          </a:prstGeom>
          <a:noFill/>
          <a:ln w="69850">
            <a:solidFill>
              <a:srgbClr val="EBF2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17BD574-E9D6-DB9B-3900-AF96FA99B67B}"/>
              </a:ext>
            </a:extLst>
          </p:cNvPr>
          <p:cNvSpPr/>
          <p:nvPr/>
        </p:nvSpPr>
        <p:spPr>
          <a:xfrm>
            <a:off x="8164789" y="90929"/>
            <a:ext cx="3386791" cy="3386791"/>
          </a:xfrm>
          <a:prstGeom prst="ellipse">
            <a:avLst/>
          </a:prstGeom>
          <a:solidFill>
            <a:srgbClr val="EBF2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97A7ACA-0D22-C303-9B17-9CB8211C7C33}"/>
              </a:ext>
            </a:extLst>
          </p:cNvPr>
          <p:cNvSpPr>
            <a:spLocks/>
          </p:cNvSpPr>
          <p:nvPr/>
        </p:nvSpPr>
        <p:spPr>
          <a:xfrm>
            <a:off x="358547" y="138730"/>
            <a:ext cx="7681067" cy="3198830"/>
          </a:xfrm>
          <a:prstGeom prst="roundRect">
            <a:avLst/>
          </a:prstGeom>
          <a:solidFill>
            <a:srgbClr val="EBF2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1B9A7A-F10B-AE46-3ECB-E12435C114B7}"/>
              </a:ext>
            </a:extLst>
          </p:cNvPr>
          <p:cNvSpPr txBox="1"/>
          <p:nvPr/>
        </p:nvSpPr>
        <p:spPr>
          <a:xfrm>
            <a:off x="786676" y="2064100"/>
            <a:ext cx="68231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024059"/>
                </a:solidFill>
                <a:latin typeface="Nunito Medium" pitchFamily="2" charset="0"/>
              </a:rPr>
              <a:t>R$3.111,94</a:t>
            </a:r>
            <a:r>
              <a:rPr lang="pt-BR" sz="4400" dirty="0">
                <a:solidFill>
                  <a:srgbClr val="024059"/>
                </a:solidFill>
                <a:latin typeface="Nunito ExtraLight" pitchFamily="2" charset="0"/>
              </a:rPr>
              <a:t> arrecadados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ED666C-2CBB-AB1E-4103-57B4ACF450F0}"/>
              </a:ext>
            </a:extLst>
          </p:cNvPr>
          <p:cNvSpPr txBox="1"/>
          <p:nvPr/>
        </p:nvSpPr>
        <p:spPr>
          <a:xfrm>
            <a:off x="786676" y="195616"/>
            <a:ext cx="68231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024059"/>
                </a:solidFill>
                <a:latin typeface="Nunito Black" panose="020F0502020204030204" pitchFamily="2" charset="0"/>
              </a:rPr>
              <a:t>Financiamento coletivo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DC831F-5931-8A8E-DF49-E2DBE20D14CC}"/>
              </a:ext>
            </a:extLst>
          </p:cNvPr>
          <p:cNvSpPr txBox="1"/>
          <p:nvPr/>
        </p:nvSpPr>
        <p:spPr>
          <a:xfrm>
            <a:off x="786676" y="1021942"/>
            <a:ext cx="68231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6099A6"/>
                </a:solidFill>
                <a:latin typeface="Nunito Light" pitchFamily="2" charset="0"/>
              </a:rPr>
              <a:t>Nossa audiência é </a:t>
            </a:r>
            <a:r>
              <a:rPr lang="pt-BR" sz="2000" b="1" dirty="0">
                <a:solidFill>
                  <a:srgbClr val="6099A6"/>
                </a:solidFill>
                <a:latin typeface="Nunito Light" pitchFamily="2" charset="0"/>
              </a:rPr>
              <a:t>fiel</a:t>
            </a:r>
            <a:r>
              <a:rPr lang="pt-BR" sz="2000" dirty="0">
                <a:solidFill>
                  <a:srgbClr val="6099A6"/>
                </a:solidFill>
                <a:latin typeface="Nunito Light" pitchFamily="2" charset="0"/>
              </a:rPr>
              <a:t> e colabora desde </a:t>
            </a:r>
            <a:r>
              <a:rPr lang="pt-BR" sz="2000" b="1" dirty="0">
                <a:solidFill>
                  <a:srgbClr val="6099A6"/>
                </a:solidFill>
                <a:latin typeface="Nunito Light" pitchFamily="2" charset="0"/>
              </a:rPr>
              <a:t>2015 </a:t>
            </a:r>
            <a:r>
              <a:rPr lang="pt-BR" sz="2000" dirty="0">
                <a:solidFill>
                  <a:srgbClr val="6099A6"/>
                </a:solidFill>
                <a:latin typeface="Nunito Light" pitchFamily="2" charset="0"/>
              </a:rPr>
              <a:t>em um plano de </a:t>
            </a:r>
            <a:r>
              <a:rPr lang="pt-BR" sz="2000" b="1" dirty="0">
                <a:solidFill>
                  <a:srgbClr val="6099A6"/>
                </a:solidFill>
                <a:latin typeface="Nunito Light" pitchFamily="2" charset="0"/>
              </a:rPr>
              <a:t>metas e recompensas</a:t>
            </a:r>
            <a:r>
              <a:rPr lang="pt-BR" sz="2000" dirty="0">
                <a:solidFill>
                  <a:srgbClr val="6099A6"/>
                </a:solidFill>
                <a:latin typeface="Nunito Light" pitchFamily="2" charset="0"/>
              </a:rPr>
              <a:t> nas plataformas de </a:t>
            </a:r>
            <a:r>
              <a:rPr lang="pt-BR" sz="2000" b="1" dirty="0">
                <a:solidFill>
                  <a:srgbClr val="6099A6"/>
                </a:solidFill>
                <a:latin typeface="Nunito Light" pitchFamily="2" charset="0"/>
              </a:rPr>
              <a:t>financiamento coletivo</a:t>
            </a:r>
            <a:r>
              <a:rPr lang="pt-BR" sz="2000" dirty="0">
                <a:solidFill>
                  <a:srgbClr val="6099A6"/>
                </a:solidFill>
                <a:latin typeface="Nunito Light" pitchFamily="2" charset="0"/>
              </a:rPr>
              <a:t>. </a:t>
            </a:r>
            <a:endParaRPr lang="pt-BR" sz="2000" b="1" dirty="0">
              <a:solidFill>
                <a:srgbClr val="6099A6"/>
              </a:solidFill>
              <a:latin typeface="Nunito Light" pitchFamily="2" charset="0"/>
            </a:endParaRPr>
          </a:p>
        </p:txBody>
      </p:sp>
      <p:pic>
        <p:nvPicPr>
          <p:cNvPr id="2050" name="Picture 2" descr="APOIA.se - Quem somos">
            <a:extLst>
              <a:ext uri="{FF2B5EF4-FFF2-40B4-BE49-F238E27FC236}">
                <a16:creationId xmlns:a16="http://schemas.microsoft.com/office/drawing/2014/main" id="{62D771AB-9E28-6567-D93B-4EAB93FAF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650" y="681828"/>
            <a:ext cx="1965070" cy="34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atreon Logo, symbol, meaning, history, PNG, brand">
            <a:extLst>
              <a:ext uri="{FF2B5EF4-FFF2-40B4-BE49-F238E27FC236}">
                <a16:creationId xmlns:a16="http://schemas.microsoft.com/office/drawing/2014/main" id="{07BCC8E7-E3BD-DB8C-68F9-3DC7CCFF10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08" b="30818"/>
          <a:stretch/>
        </p:blipFill>
        <p:spPr bwMode="auto">
          <a:xfrm>
            <a:off x="8750475" y="2446373"/>
            <a:ext cx="2090245" cy="45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2C35BE4-68CC-0535-5118-A0407331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9831" y="1292644"/>
            <a:ext cx="2512069" cy="8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B3E619-B458-9015-69B9-41B0332AAC2C}"/>
              </a:ext>
            </a:extLst>
          </p:cNvPr>
          <p:cNvSpPr txBox="1"/>
          <p:nvPr/>
        </p:nvSpPr>
        <p:spPr>
          <a:xfrm>
            <a:off x="786674" y="2825030"/>
            <a:ext cx="6823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i="1" dirty="0">
                <a:solidFill>
                  <a:srgbClr val="6099A6"/>
                </a:solidFill>
                <a:latin typeface="Nunito" pitchFamily="2" charset="0"/>
              </a:rPr>
              <a:t>Por um total de </a:t>
            </a:r>
            <a:r>
              <a:rPr lang="pt-BR" sz="2000" b="1" i="1" dirty="0">
                <a:solidFill>
                  <a:srgbClr val="6099A6"/>
                </a:solidFill>
                <a:latin typeface="Nunito" pitchFamily="2" charset="0"/>
              </a:rPr>
              <a:t>173 colaboradores</a:t>
            </a:r>
            <a:r>
              <a:rPr lang="pt-BR" sz="2000" i="1" dirty="0">
                <a:solidFill>
                  <a:srgbClr val="6099A6"/>
                </a:solidFill>
                <a:latin typeface="Nunito" pitchFamily="2" charset="0"/>
              </a:rPr>
              <a:t> em </a:t>
            </a:r>
            <a:r>
              <a:rPr lang="pt-BR" sz="2000" b="1" i="1" dirty="0">
                <a:solidFill>
                  <a:srgbClr val="6099A6"/>
                </a:solidFill>
                <a:latin typeface="Nunito" pitchFamily="2" charset="0"/>
              </a:rPr>
              <a:t>Abril</a:t>
            </a:r>
            <a:r>
              <a:rPr lang="pt-BR" sz="2000" i="1" dirty="0">
                <a:solidFill>
                  <a:srgbClr val="6099A6"/>
                </a:solidFill>
                <a:latin typeface="Nunito" pitchFamily="2" charset="0"/>
              </a:rPr>
              <a:t> de </a:t>
            </a:r>
            <a:r>
              <a:rPr lang="pt-BR" sz="2000" b="1" i="1" dirty="0">
                <a:solidFill>
                  <a:srgbClr val="6099A6"/>
                </a:solidFill>
                <a:latin typeface="Nunito" pitchFamily="2" charset="0"/>
              </a:rPr>
              <a:t>2025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DA090A6-D899-1428-EC20-3186E129A5D3}"/>
              </a:ext>
            </a:extLst>
          </p:cNvPr>
          <p:cNvSpPr>
            <a:spLocks/>
          </p:cNvSpPr>
          <p:nvPr/>
        </p:nvSpPr>
        <p:spPr>
          <a:xfrm>
            <a:off x="4199080" y="3832111"/>
            <a:ext cx="7681067" cy="2866864"/>
          </a:xfrm>
          <a:prstGeom prst="roundRect">
            <a:avLst/>
          </a:prstGeom>
          <a:solidFill>
            <a:srgbClr val="EBF2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CA3B1E-E8DA-1BC9-B873-2C27A96638B4}"/>
              </a:ext>
            </a:extLst>
          </p:cNvPr>
          <p:cNvSpPr txBox="1"/>
          <p:nvPr/>
        </p:nvSpPr>
        <p:spPr>
          <a:xfrm>
            <a:off x="4627209" y="5537562"/>
            <a:ext cx="68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24059"/>
                </a:solidFill>
                <a:latin typeface="Nunito Medium" pitchFamily="2" charset="0"/>
              </a:rPr>
              <a:t>e mais de 100 pessoas</a:t>
            </a:r>
            <a:endParaRPr lang="pt-BR" sz="3600" dirty="0">
              <a:solidFill>
                <a:srgbClr val="024059"/>
              </a:solidFill>
              <a:latin typeface="Nunito ExtraLight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5F8F6F-A46D-1D7E-B46E-9476B27B2634}"/>
              </a:ext>
            </a:extLst>
          </p:cNvPr>
          <p:cNvSpPr txBox="1"/>
          <p:nvPr/>
        </p:nvSpPr>
        <p:spPr>
          <a:xfrm>
            <a:off x="4627209" y="3888997"/>
            <a:ext cx="68231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024059"/>
                </a:solidFill>
                <a:latin typeface="Nunito Black" panose="020F0502020204030204" pitchFamily="2" charset="0"/>
              </a:rPr>
              <a:t>Encontros com a galera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D1A3F7-B459-5E7A-5B07-760737CE526C}"/>
              </a:ext>
            </a:extLst>
          </p:cNvPr>
          <p:cNvSpPr txBox="1"/>
          <p:nvPr/>
        </p:nvSpPr>
        <p:spPr>
          <a:xfrm>
            <a:off x="4627207" y="4593344"/>
            <a:ext cx="68231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6099A6"/>
                </a:solidFill>
                <a:latin typeface="Nunito Light" pitchFamily="2" charset="0"/>
              </a:rPr>
              <a:t>Exceto durante a </a:t>
            </a:r>
            <a:r>
              <a:rPr lang="pt-BR" sz="2000" b="1" dirty="0">
                <a:solidFill>
                  <a:srgbClr val="6099A6"/>
                </a:solidFill>
                <a:latin typeface="Nunito Light" pitchFamily="2" charset="0"/>
              </a:rPr>
              <a:t>pandemia</a:t>
            </a:r>
            <a:r>
              <a:rPr lang="pt-BR" sz="2000" dirty="0">
                <a:solidFill>
                  <a:srgbClr val="6099A6"/>
                </a:solidFill>
                <a:latin typeface="Nunito Light" pitchFamily="2" charset="0"/>
              </a:rPr>
              <a:t>, todo ano desde </a:t>
            </a:r>
            <a:r>
              <a:rPr lang="pt-BR" sz="2000" b="1" dirty="0">
                <a:solidFill>
                  <a:srgbClr val="6099A6"/>
                </a:solidFill>
                <a:latin typeface="Nunito Light" pitchFamily="2" charset="0"/>
              </a:rPr>
              <a:t>2016 </a:t>
            </a:r>
            <a:r>
              <a:rPr lang="pt-BR" sz="2000" dirty="0">
                <a:solidFill>
                  <a:srgbClr val="6099A6"/>
                </a:solidFill>
                <a:latin typeface="Nunito Light" pitchFamily="2" charset="0"/>
              </a:rPr>
              <a:t>promovemos um encontro em um </a:t>
            </a:r>
            <a:r>
              <a:rPr lang="pt-BR" sz="2000" b="1" dirty="0">
                <a:solidFill>
                  <a:srgbClr val="6099A6"/>
                </a:solidFill>
                <a:latin typeface="Nunito Light" pitchFamily="2" charset="0"/>
              </a:rPr>
              <a:t>bar</a:t>
            </a:r>
            <a:r>
              <a:rPr lang="pt-BR" sz="2000" dirty="0">
                <a:solidFill>
                  <a:srgbClr val="6099A6"/>
                </a:solidFill>
                <a:latin typeface="Nunito Light" pitchFamily="2" charset="0"/>
              </a:rPr>
              <a:t> em </a:t>
            </a:r>
            <a:r>
              <a:rPr lang="pt-BR" sz="2000" b="1" dirty="0">
                <a:solidFill>
                  <a:srgbClr val="6099A6"/>
                </a:solidFill>
                <a:latin typeface="Nunito Light" pitchFamily="2" charset="0"/>
              </a:rPr>
              <a:t>São Paulo/SP </a:t>
            </a:r>
            <a:r>
              <a:rPr lang="pt-BR" sz="2000" dirty="0">
                <a:solidFill>
                  <a:srgbClr val="6099A6"/>
                </a:solidFill>
                <a:latin typeface="Nunito Light" pitchFamily="2" charset="0"/>
              </a:rPr>
              <a:t>para assistir com os ouvintes à </a:t>
            </a:r>
            <a:r>
              <a:rPr lang="pt-BR" sz="2000" b="1" dirty="0">
                <a:solidFill>
                  <a:srgbClr val="6099A6"/>
                </a:solidFill>
                <a:latin typeface="Nunito Light" pitchFamily="2" charset="0"/>
              </a:rPr>
              <a:t>final da Champions League,</a:t>
            </a:r>
            <a:endParaRPr lang="pt-BR" sz="2000" dirty="0">
              <a:solidFill>
                <a:srgbClr val="6099A6"/>
              </a:solidFill>
              <a:latin typeface="Nunito Light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06D1C9-EF54-68E4-AF7D-5287E51805DA}"/>
              </a:ext>
            </a:extLst>
          </p:cNvPr>
          <p:cNvSpPr txBox="1"/>
          <p:nvPr/>
        </p:nvSpPr>
        <p:spPr>
          <a:xfrm>
            <a:off x="4627207" y="6138174"/>
            <a:ext cx="6823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i="1" dirty="0">
                <a:solidFill>
                  <a:srgbClr val="6099A6"/>
                </a:solidFill>
                <a:latin typeface="Nunito" pitchFamily="2" charset="0"/>
              </a:rPr>
              <a:t>compareceram em cada um dos nossos últimos eventos!</a:t>
            </a:r>
            <a:endParaRPr lang="pt-BR" sz="2000" b="1" i="1" dirty="0">
              <a:solidFill>
                <a:srgbClr val="6099A6"/>
              </a:solidFill>
              <a:latin typeface="Nunito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5EEA100-76C6-7279-A540-EBFE310BF616}"/>
              </a:ext>
            </a:extLst>
          </p:cNvPr>
          <p:cNvSpPr/>
          <p:nvPr/>
        </p:nvSpPr>
        <p:spPr>
          <a:xfrm>
            <a:off x="579494" y="3691595"/>
            <a:ext cx="3448642" cy="3027675"/>
          </a:xfrm>
          <a:prstGeom prst="rect">
            <a:avLst/>
          </a:prstGeom>
          <a:noFill/>
          <a:ln w="69850">
            <a:solidFill>
              <a:srgbClr val="EBF2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" name="Picture 25" descr="A group of people sitting at tables in a restaurant&#10;&#10;AI-generated content may be incorrect.">
            <a:extLst>
              <a:ext uri="{FF2B5EF4-FFF2-40B4-BE49-F238E27FC236}">
                <a16:creationId xmlns:a16="http://schemas.microsoft.com/office/drawing/2014/main" id="{9B9BB5CB-1139-611B-9134-B9F826A5E5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72"/>
          <a:stretch/>
        </p:blipFill>
        <p:spPr>
          <a:xfrm>
            <a:off x="448427" y="3620966"/>
            <a:ext cx="3450292" cy="296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52800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2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3504AF-DA12-8E11-7B84-BF496D39B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Rectangle 1054">
            <a:extLst>
              <a:ext uri="{FF2B5EF4-FFF2-40B4-BE49-F238E27FC236}">
                <a16:creationId xmlns:a16="http://schemas.microsoft.com/office/drawing/2014/main" id="{15DCFE8C-E774-B6A5-5686-A938C0F527D8}"/>
              </a:ext>
            </a:extLst>
          </p:cNvPr>
          <p:cNvSpPr/>
          <p:nvPr/>
        </p:nvSpPr>
        <p:spPr>
          <a:xfrm>
            <a:off x="4557415" y="3481030"/>
            <a:ext cx="577347" cy="577347"/>
          </a:xfrm>
          <a:prstGeom prst="rect">
            <a:avLst/>
          </a:prstGeom>
          <a:noFill/>
          <a:ln w="25400">
            <a:solidFill>
              <a:srgbClr val="6099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D5D39E7B-3B36-E376-03F6-0DCF34D54A53}"/>
              </a:ext>
            </a:extLst>
          </p:cNvPr>
          <p:cNvSpPr/>
          <p:nvPr/>
        </p:nvSpPr>
        <p:spPr>
          <a:xfrm>
            <a:off x="4439985" y="3419937"/>
            <a:ext cx="577347" cy="577347"/>
          </a:xfrm>
          <a:prstGeom prst="rect">
            <a:avLst/>
          </a:prstGeom>
          <a:noFill/>
          <a:ln w="25400">
            <a:solidFill>
              <a:srgbClr val="6099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96A3749-C0A3-2AEE-62BC-26C05881FEE0}"/>
              </a:ext>
            </a:extLst>
          </p:cNvPr>
          <p:cNvSpPr>
            <a:spLocks/>
          </p:cNvSpPr>
          <p:nvPr/>
        </p:nvSpPr>
        <p:spPr>
          <a:xfrm>
            <a:off x="2400262" y="788221"/>
            <a:ext cx="9305824" cy="2510811"/>
          </a:xfrm>
          <a:prstGeom prst="roundRect">
            <a:avLst/>
          </a:prstGeom>
          <a:solidFill>
            <a:srgbClr val="6099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A89E8A-AEA6-2B4B-4552-319B5B45D61F}"/>
              </a:ext>
            </a:extLst>
          </p:cNvPr>
          <p:cNvSpPr/>
          <p:nvPr/>
        </p:nvSpPr>
        <p:spPr>
          <a:xfrm>
            <a:off x="193040" y="203200"/>
            <a:ext cx="3807138" cy="3807138"/>
          </a:xfrm>
          <a:prstGeom prst="rect">
            <a:avLst/>
          </a:prstGeom>
          <a:noFill/>
          <a:ln w="69850">
            <a:solidFill>
              <a:srgbClr val="6099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16">
            <a:extLst>
              <a:ext uri="{FF2B5EF4-FFF2-40B4-BE49-F238E27FC236}">
                <a16:creationId xmlns:a16="http://schemas.microsoft.com/office/drawing/2014/main" id="{4FC02E6A-0866-D8B8-30E6-20A382E96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33" y="391626"/>
            <a:ext cx="3807138" cy="380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5B214C-C1B5-C3C9-9BAC-5FE868AD280E}"/>
              </a:ext>
            </a:extLst>
          </p:cNvPr>
          <p:cNvSpPr txBox="1"/>
          <p:nvPr/>
        </p:nvSpPr>
        <p:spPr>
          <a:xfrm>
            <a:off x="4166271" y="389692"/>
            <a:ext cx="5147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>
                <a:solidFill>
                  <a:srgbClr val="025E73"/>
                </a:solidFill>
                <a:latin typeface="Nunito SemiBold" pitchFamily="2" charset="0"/>
              </a:rPr>
              <a:t>*Dados extraídos do </a:t>
            </a:r>
            <a:r>
              <a:rPr lang="pt-BR" i="1" dirty="0" err="1">
                <a:solidFill>
                  <a:srgbClr val="025E73"/>
                </a:solidFill>
                <a:latin typeface="Nunito SemiBold" pitchFamily="2" charset="0"/>
              </a:rPr>
              <a:t>OmnyStudio</a:t>
            </a:r>
            <a:r>
              <a:rPr lang="pt-BR" i="1" dirty="0">
                <a:solidFill>
                  <a:srgbClr val="025E73"/>
                </a:solidFill>
                <a:latin typeface="Nunito SemiBold" pitchFamily="2" charset="0"/>
              </a:rPr>
              <a:t> e do Spotify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87798E-CB19-176A-C043-30E06AFA0854}"/>
              </a:ext>
            </a:extLst>
          </p:cNvPr>
          <p:cNvSpPr txBox="1"/>
          <p:nvPr/>
        </p:nvSpPr>
        <p:spPr>
          <a:xfrm>
            <a:off x="4332364" y="884996"/>
            <a:ext cx="4249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024059"/>
                </a:solidFill>
                <a:latin typeface="Nunito Black" panose="020F0502020204030204" pitchFamily="2" charset="0"/>
              </a:rPr>
              <a:t>Audiência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6A01EF-2EBE-4ED0-53F5-B76F81301C8F}"/>
              </a:ext>
            </a:extLst>
          </p:cNvPr>
          <p:cNvSpPr txBox="1"/>
          <p:nvPr/>
        </p:nvSpPr>
        <p:spPr>
          <a:xfrm>
            <a:off x="4332364" y="1756726"/>
            <a:ext cx="7412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EBF2F1"/>
                </a:solidFill>
                <a:latin typeface="Nunito" pitchFamily="2" charset="0"/>
              </a:rPr>
              <a:t>No primeiro quadrimestre de </a:t>
            </a:r>
            <a:r>
              <a:rPr lang="pt-BR" sz="2000" b="1" dirty="0">
                <a:solidFill>
                  <a:srgbClr val="EBF2F1"/>
                </a:solidFill>
                <a:latin typeface="Nunito" pitchFamily="2" charset="0"/>
              </a:rPr>
              <a:t>2025</a:t>
            </a:r>
            <a:r>
              <a:rPr lang="pt-BR" sz="2000" dirty="0">
                <a:solidFill>
                  <a:srgbClr val="EBF2F1"/>
                </a:solidFill>
                <a:latin typeface="Nunito" pitchFamily="2" charset="0"/>
              </a:rPr>
              <a:t> </a:t>
            </a:r>
            <a:r>
              <a:rPr lang="pt-BR" sz="2000" b="1" dirty="0">
                <a:solidFill>
                  <a:srgbClr val="EBF2F1"/>
                </a:solidFill>
                <a:latin typeface="Nunito" pitchFamily="2" charset="0"/>
              </a:rPr>
              <a:t>(01/janeiro – 30/abril)</a:t>
            </a:r>
            <a:r>
              <a:rPr lang="pt-BR" sz="2000" dirty="0">
                <a:solidFill>
                  <a:srgbClr val="EBF2F1"/>
                </a:solidFill>
                <a:latin typeface="Nunito" pitchFamily="2" charset="0"/>
              </a:rPr>
              <a:t>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93CED-F05C-822D-9020-360F978B9561}"/>
              </a:ext>
            </a:extLst>
          </p:cNvPr>
          <p:cNvSpPr txBox="1"/>
          <p:nvPr/>
        </p:nvSpPr>
        <p:spPr>
          <a:xfrm>
            <a:off x="5202960" y="2156836"/>
            <a:ext cx="65861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rgbClr val="024059"/>
                </a:solidFill>
                <a:latin typeface="Nunito Medium" pitchFamily="2" charset="0"/>
              </a:rPr>
              <a:t>139.6k</a:t>
            </a:r>
            <a:r>
              <a:rPr lang="pt-BR" sz="4800" dirty="0">
                <a:solidFill>
                  <a:srgbClr val="024059"/>
                </a:solidFill>
                <a:latin typeface="Nunito ExtraLight" pitchFamily="2" charset="0"/>
              </a:rPr>
              <a:t> downloads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7E6B2FD-6846-1FC5-4618-2718B9AD2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963" y="2249169"/>
            <a:ext cx="830997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72832A-EC27-8879-E5C0-99256DCCAA93}"/>
              </a:ext>
            </a:extLst>
          </p:cNvPr>
          <p:cNvSpPr txBox="1"/>
          <p:nvPr/>
        </p:nvSpPr>
        <p:spPr>
          <a:xfrm>
            <a:off x="5286006" y="2803167"/>
            <a:ext cx="64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EBF2F1"/>
                </a:solidFill>
                <a:latin typeface="Nunito" pitchFamily="2" charset="0"/>
              </a:rPr>
              <a:t>Média de </a:t>
            </a:r>
            <a:r>
              <a:rPr lang="pt-BR" b="1" i="1" dirty="0">
                <a:solidFill>
                  <a:srgbClr val="EBF2F1"/>
                </a:solidFill>
                <a:latin typeface="Nunito" pitchFamily="2" charset="0"/>
              </a:rPr>
              <a:t>8.2k</a:t>
            </a:r>
            <a:r>
              <a:rPr lang="pt-BR" i="1" dirty="0">
                <a:solidFill>
                  <a:srgbClr val="EBF2F1"/>
                </a:solidFill>
                <a:latin typeface="Nunito" pitchFamily="2" charset="0"/>
              </a:rPr>
              <a:t> por episódio lançado no período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157C90A6-5B87-F0AF-37B1-ECEA577B302C}"/>
              </a:ext>
            </a:extLst>
          </p:cNvPr>
          <p:cNvSpPr/>
          <p:nvPr/>
        </p:nvSpPr>
        <p:spPr>
          <a:xfrm>
            <a:off x="288012" y="4341461"/>
            <a:ext cx="1946157" cy="648956"/>
          </a:xfrm>
          <a:prstGeom prst="roundRect">
            <a:avLst/>
          </a:prstGeom>
          <a:solidFill>
            <a:srgbClr val="025E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5" name="Picture 8" descr="Baixe ícones gratuitos de Instagram em PNG e SVG">
            <a:extLst>
              <a:ext uri="{FF2B5EF4-FFF2-40B4-BE49-F238E27FC236}">
                <a16:creationId xmlns:a16="http://schemas.microsoft.com/office/drawing/2014/main" id="{A6F407CD-559F-B386-C427-4375BA95E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71" y="4400839"/>
            <a:ext cx="518660" cy="518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B36049B-5A95-7341-C8D6-CFDD0A0C2DE6}"/>
              </a:ext>
            </a:extLst>
          </p:cNvPr>
          <p:cNvSpPr txBox="1"/>
          <p:nvPr/>
        </p:nvSpPr>
        <p:spPr>
          <a:xfrm>
            <a:off x="906231" y="4350554"/>
            <a:ext cx="1327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EBF2F1"/>
                </a:solidFill>
                <a:latin typeface="Nunito Black" pitchFamily="2" charset="0"/>
              </a:rPr>
              <a:t>3.5k</a:t>
            </a:r>
            <a:endParaRPr lang="pt-BR" sz="3200" dirty="0">
              <a:solidFill>
                <a:srgbClr val="EBF2F1"/>
              </a:solidFill>
              <a:latin typeface="Nunito Black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9BD58D4-30FF-FC45-02E2-013B6487F73B}"/>
              </a:ext>
            </a:extLst>
          </p:cNvPr>
          <p:cNvSpPr txBox="1"/>
          <p:nvPr/>
        </p:nvSpPr>
        <p:spPr>
          <a:xfrm>
            <a:off x="906231" y="4704426"/>
            <a:ext cx="1327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6099A6"/>
                </a:solidFill>
                <a:latin typeface="Nunito Black" pitchFamily="2" charset="0"/>
              </a:rPr>
              <a:t>seguidores</a:t>
            </a:r>
          </a:p>
        </p:txBody>
      </p:sp>
      <p:sp>
        <p:nvSpPr>
          <p:cNvPr id="1038" name="Rectangle: Rounded Corners 1037">
            <a:extLst>
              <a:ext uri="{FF2B5EF4-FFF2-40B4-BE49-F238E27FC236}">
                <a16:creationId xmlns:a16="http://schemas.microsoft.com/office/drawing/2014/main" id="{32E790F6-DC04-3A66-39BB-F62C6B8EFFD9}"/>
              </a:ext>
            </a:extLst>
          </p:cNvPr>
          <p:cNvSpPr/>
          <p:nvPr/>
        </p:nvSpPr>
        <p:spPr>
          <a:xfrm>
            <a:off x="288012" y="5117736"/>
            <a:ext cx="1946157" cy="648956"/>
          </a:xfrm>
          <a:prstGeom prst="roundRect">
            <a:avLst/>
          </a:prstGeom>
          <a:solidFill>
            <a:srgbClr val="025E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74889C15-B3BF-66E5-F020-479C036F5C92}"/>
              </a:ext>
            </a:extLst>
          </p:cNvPr>
          <p:cNvSpPr txBox="1"/>
          <p:nvPr/>
        </p:nvSpPr>
        <p:spPr>
          <a:xfrm>
            <a:off x="906231" y="5126829"/>
            <a:ext cx="1327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EBF2F1"/>
                </a:solidFill>
                <a:latin typeface="Nunito Black" pitchFamily="2" charset="0"/>
              </a:rPr>
              <a:t>714</a:t>
            </a:r>
            <a:endParaRPr lang="pt-BR" sz="3200" dirty="0">
              <a:solidFill>
                <a:srgbClr val="EBF2F1"/>
              </a:solidFill>
              <a:latin typeface="Nunito Black" pitchFamily="2" charset="0"/>
            </a:endParaRP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8A36F6AC-778F-0CFF-9EB3-31B3ADD35094}"/>
              </a:ext>
            </a:extLst>
          </p:cNvPr>
          <p:cNvSpPr txBox="1"/>
          <p:nvPr/>
        </p:nvSpPr>
        <p:spPr>
          <a:xfrm>
            <a:off x="906231" y="5480701"/>
            <a:ext cx="1327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6099A6"/>
                </a:solidFill>
                <a:latin typeface="Nunito Black" pitchFamily="2" charset="0"/>
              </a:rPr>
              <a:t>seguidores</a:t>
            </a:r>
          </a:p>
        </p:txBody>
      </p:sp>
      <p:sp>
        <p:nvSpPr>
          <p:cNvPr id="1042" name="Rectangle: Rounded Corners 1041">
            <a:extLst>
              <a:ext uri="{FF2B5EF4-FFF2-40B4-BE49-F238E27FC236}">
                <a16:creationId xmlns:a16="http://schemas.microsoft.com/office/drawing/2014/main" id="{65233254-6AB2-66F7-D4FD-4E556D800B64}"/>
              </a:ext>
            </a:extLst>
          </p:cNvPr>
          <p:cNvSpPr/>
          <p:nvPr/>
        </p:nvSpPr>
        <p:spPr>
          <a:xfrm>
            <a:off x="288012" y="5894011"/>
            <a:ext cx="1946157" cy="648956"/>
          </a:xfrm>
          <a:prstGeom prst="roundRect">
            <a:avLst/>
          </a:prstGeom>
          <a:solidFill>
            <a:srgbClr val="025E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D0603937-996E-E9BE-E824-20FE5BF125B3}"/>
              </a:ext>
            </a:extLst>
          </p:cNvPr>
          <p:cNvSpPr txBox="1"/>
          <p:nvPr/>
        </p:nvSpPr>
        <p:spPr>
          <a:xfrm>
            <a:off x="906231" y="6256976"/>
            <a:ext cx="1327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6099A6"/>
                </a:solidFill>
                <a:latin typeface="Nunito Black" pitchFamily="2" charset="0"/>
              </a:rPr>
              <a:t>seguidores</a:t>
            </a:r>
          </a:p>
        </p:txBody>
      </p:sp>
      <p:pic>
        <p:nvPicPr>
          <p:cNvPr id="1046" name="Picture 14" descr="Twitter X Icon Images - Free Download on Freepik">
            <a:extLst>
              <a:ext uri="{FF2B5EF4-FFF2-40B4-BE49-F238E27FC236}">
                <a16:creationId xmlns:a16="http://schemas.microsoft.com/office/drawing/2014/main" id="{D74E2F1A-2910-9EB3-E44D-5E0C4456A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71" y="5170151"/>
            <a:ext cx="525623" cy="52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16">
            <a:extLst>
              <a:ext uri="{FF2B5EF4-FFF2-40B4-BE49-F238E27FC236}">
                <a16:creationId xmlns:a16="http://schemas.microsoft.com/office/drawing/2014/main" id="{ADFD3B59-E41E-E3EE-203C-FB0355A87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70" y="5954526"/>
            <a:ext cx="525623" cy="52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10">
            <a:extLst>
              <a:ext uri="{FF2B5EF4-FFF2-40B4-BE49-F238E27FC236}">
                <a16:creationId xmlns:a16="http://schemas.microsoft.com/office/drawing/2014/main" id="{F5CEEE43-0B0E-A05E-C237-CF15533FB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889" y="3387415"/>
            <a:ext cx="689143" cy="71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1" name="TextBox 1050">
            <a:extLst>
              <a:ext uri="{FF2B5EF4-FFF2-40B4-BE49-F238E27FC236}">
                <a16:creationId xmlns:a16="http://schemas.microsoft.com/office/drawing/2014/main" id="{87455E36-0808-646C-CDFB-206E82A0664F}"/>
              </a:ext>
            </a:extLst>
          </p:cNvPr>
          <p:cNvSpPr txBox="1"/>
          <p:nvPr/>
        </p:nvSpPr>
        <p:spPr>
          <a:xfrm>
            <a:off x="5242558" y="3483137"/>
            <a:ext cx="6463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025E73"/>
                </a:solidFill>
                <a:latin typeface="Nunito Medium" pitchFamily="2" charset="0"/>
              </a:rPr>
              <a:t>11k</a:t>
            </a:r>
            <a:r>
              <a:rPr lang="pt-BR" sz="3200" dirty="0">
                <a:solidFill>
                  <a:srgbClr val="025E73"/>
                </a:solidFill>
                <a:latin typeface="Nunito ExtraLight" pitchFamily="2" charset="0"/>
              </a:rPr>
              <a:t> seguidores no </a:t>
            </a:r>
            <a:r>
              <a:rPr lang="pt-BR" sz="3200" b="1" dirty="0">
                <a:solidFill>
                  <a:srgbClr val="025E73"/>
                </a:solidFill>
                <a:latin typeface="Nunito ExtraLight" pitchFamily="2" charset="0"/>
              </a:rPr>
              <a:t>Spotify</a:t>
            </a:r>
            <a:endParaRPr lang="pt-BR" sz="3200" dirty="0">
              <a:solidFill>
                <a:srgbClr val="025E73"/>
              </a:solidFill>
              <a:latin typeface="Nunito ExtraLight" pitchFamily="2" charset="0"/>
            </a:endParaRPr>
          </a:p>
        </p:txBody>
      </p:sp>
      <p:sp>
        <p:nvSpPr>
          <p:cNvPr id="1057" name="Rectangle: Rounded Corners 1056">
            <a:extLst>
              <a:ext uri="{FF2B5EF4-FFF2-40B4-BE49-F238E27FC236}">
                <a16:creationId xmlns:a16="http://schemas.microsoft.com/office/drawing/2014/main" id="{D7346739-DEDC-E9FF-FD7B-FD2DAE877207}"/>
              </a:ext>
            </a:extLst>
          </p:cNvPr>
          <p:cNvSpPr>
            <a:spLocks/>
          </p:cNvSpPr>
          <p:nvPr/>
        </p:nvSpPr>
        <p:spPr>
          <a:xfrm>
            <a:off x="2454456" y="4341461"/>
            <a:ext cx="4535624" cy="2192515"/>
          </a:xfrm>
          <a:prstGeom prst="roundRect">
            <a:avLst/>
          </a:prstGeom>
          <a:solidFill>
            <a:srgbClr val="6099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60" name="TextBox 1059">
            <a:extLst>
              <a:ext uri="{FF2B5EF4-FFF2-40B4-BE49-F238E27FC236}">
                <a16:creationId xmlns:a16="http://schemas.microsoft.com/office/drawing/2014/main" id="{AFDD26C4-9F30-6FA2-6D18-9D629F7DF785}"/>
              </a:ext>
            </a:extLst>
          </p:cNvPr>
          <p:cNvSpPr txBox="1"/>
          <p:nvPr/>
        </p:nvSpPr>
        <p:spPr>
          <a:xfrm>
            <a:off x="2786479" y="4365942"/>
            <a:ext cx="25545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solidFill>
                  <a:srgbClr val="024059"/>
                </a:solidFill>
                <a:latin typeface="Nunito Black" panose="020F0502020204030204" pitchFamily="2" charset="0"/>
              </a:rPr>
              <a:t>75,2%</a:t>
            </a:r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87877A19-C601-4597-9BFE-AB57BDA0DA3C}"/>
              </a:ext>
            </a:extLst>
          </p:cNvPr>
          <p:cNvSpPr txBox="1"/>
          <p:nvPr/>
        </p:nvSpPr>
        <p:spPr>
          <a:xfrm>
            <a:off x="2786479" y="5255015"/>
            <a:ext cx="2554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i="1" dirty="0">
                <a:solidFill>
                  <a:srgbClr val="EBF2F1"/>
                </a:solidFill>
                <a:latin typeface="Nunito" pitchFamily="2" charset="0"/>
              </a:rPr>
              <a:t>Do público do gênero</a:t>
            </a: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BB1F9DAF-1D73-FE11-CDF2-1C51790F4A92}"/>
              </a:ext>
            </a:extLst>
          </p:cNvPr>
          <p:cNvSpPr txBox="1"/>
          <p:nvPr/>
        </p:nvSpPr>
        <p:spPr>
          <a:xfrm>
            <a:off x="2786479" y="5570466"/>
            <a:ext cx="2554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024059"/>
                </a:solidFill>
                <a:latin typeface="Nunito Black" panose="020F0502020204030204" pitchFamily="2" charset="0"/>
              </a:rPr>
              <a:t>MASCULINO</a:t>
            </a: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2101D211-1C5B-F907-CD47-7AFEC75B180A}"/>
              </a:ext>
            </a:extLst>
          </p:cNvPr>
          <p:cNvSpPr txBox="1"/>
          <p:nvPr/>
        </p:nvSpPr>
        <p:spPr>
          <a:xfrm>
            <a:off x="2786479" y="6005550"/>
            <a:ext cx="2554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i="1" dirty="0">
                <a:solidFill>
                  <a:srgbClr val="EBF2F1"/>
                </a:solidFill>
                <a:latin typeface="Nunito" pitchFamily="2" charset="0"/>
              </a:rPr>
              <a:t>21,5% </a:t>
            </a:r>
            <a:r>
              <a:rPr lang="pt-BR" sz="1200" i="1" dirty="0">
                <a:solidFill>
                  <a:srgbClr val="EBF2F1"/>
                </a:solidFill>
                <a:latin typeface="Nunito" pitchFamily="2" charset="0"/>
              </a:rPr>
              <a:t>feminino, </a:t>
            </a:r>
            <a:r>
              <a:rPr lang="pt-BR" sz="1200" b="1" i="1" dirty="0">
                <a:solidFill>
                  <a:srgbClr val="EBF2F1"/>
                </a:solidFill>
                <a:latin typeface="Nunito" pitchFamily="2" charset="0"/>
              </a:rPr>
              <a:t>2,5%</a:t>
            </a:r>
            <a:r>
              <a:rPr lang="pt-BR" sz="1200" i="1" dirty="0">
                <a:solidFill>
                  <a:srgbClr val="EBF2F1"/>
                </a:solidFill>
                <a:latin typeface="Nunito" pitchFamily="2" charset="0"/>
              </a:rPr>
              <a:t> não-especificado, </a:t>
            </a:r>
            <a:r>
              <a:rPr lang="pt-BR" sz="1200" b="1" i="1" dirty="0">
                <a:solidFill>
                  <a:srgbClr val="EBF2F1"/>
                </a:solidFill>
                <a:latin typeface="Nunito" pitchFamily="2" charset="0"/>
              </a:rPr>
              <a:t>0,7%</a:t>
            </a:r>
            <a:r>
              <a:rPr lang="pt-BR" sz="1200" i="1" dirty="0">
                <a:solidFill>
                  <a:srgbClr val="EBF2F1"/>
                </a:solidFill>
                <a:latin typeface="Nunito" pitchFamily="2" charset="0"/>
              </a:rPr>
              <a:t> não-binário</a:t>
            </a:r>
            <a:endParaRPr lang="pt-BR" sz="1200" b="1" i="1" dirty="0">
              <a:solidFill>
                <a:srgbClr val="EBF2F1"/>
              </a:solidFill>
              <a:latin typeface="Nunito" pitchFamily="2" charset="0"/>
            </a:endParaRPr>
          </a:p>
        </p:txBody>
      </p:sp>
      <p:sp>
        <p:nvSpPr>
          <p:cNvPr id="1072" name="Rectangle: Rounded Corners 1071">
            <a:extLst>
              <a:ext uri="{FF2B5EF4-FFF2-40B4-BE49-F238E27FC236}">
                <a16:creationId xmlns:a16="http://schemas.microsoft.com/office/drawing/2014/main" id="{C3DD1829-FCDC-3E3B-D8CA-C833D0238726}"/>
              </a:ext>
            </a:extLst>
          </p:cNvPr>
          <p:cNvSpPr>
            <a:spLocks/>
          </p:cNvSpPr>
          <p:nvPr/>
        </p:nvSpPr>
        <p:spPr>
          <a:xfrm>
            <a:off x="7170462" y="4341807"/>
            <a:ext cx="4535624" cy="2192515"/>
          </a:xfrm>
          <a:prstGeom prst="roundRect">
            <a:avLst/>
          </a:prstGeom>
          <a:solidFill>
            <a:srgbClr val="6099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73" name="TextBox 1072">
            <a:extLst>
              <a:ext uri="{FF2B5EF4-FFF2-40B4-BE49-F238E27FC236}">
                <a16:creationId xmlns:a16="http://schemas.microsoft.com/office/drawing/2014/main" id="{160B5A58-A18D-4CBD-E0A5-330EB50DEE91}"/>
              </a:ext>
            </a:extLst>
          </p:cNvPr>
          <p:cNvSpPr txBox="1"/>
          <p:nvPr/>
        </p:nvSpPr>
        <p:spPr>
          <a:xfrm>
            <a:off x="7502485" y="4366288"/>
            <a:ext cx="25545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solidFill>
                  <a:srgbClr val="024059"/>
                </a:solidFill>
                <a:latin typeface="Nunito Black" panose="020F0502020204030204" pitchFamily="2" charset="0"/>
              </a:rPr>
              <a:t>93,2%</a:t>
            </a:r>
          </a:p>
        </p:txBody>
      </p:sp>
      <p:sp>
        <p:nvSpPr>
          <p:cNvPr id="1074" name="TextBox 1073">
            <a:extLst>
              <a:ext uri="{FF2B5EF4-FFF2-40B4-BE49-F238E27FC236}">
                <a16:creationId xmlns:a16="http://schemas.microsoft.com/office/drawing/2014/main" id="{8003D5CB-437B-2AD5-327C-D1847170EDCC}"/>
              </a:ext>
            </a:extLst>
          </p:cNvPr>
          <p:cNvSpPr txBox="1"/>
          <p:nvPr/>
        </p:nvSpPr>
        <p:spPr>
          <a:xfrm>
            <a:off x="7502485" y="5255361"/>
            <a:ext cx="2554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i="1" dirty="0">
                <a:solidFill>
                  <a:srgbClr val="EBF2F1"/>
                </a:solidFill>
                <a:latin typeface="Nunito" pitchFamily="2" charset="0"/>
              </a:rPr>
              <a:t>Do público tem entre</a:t>
            </a:r>
          </a:p>
        </p:txBody>
      </p:sp>
      <p:sp>
        <p:nvSpPr>
          <p:cNvPr id="1075" name="TextBox 1074">
            <a:extLst>
              <a:ext uri="{FF2B5EF4-FFF2-40B4-BE49-F238E27FC236}">
                <a16:creationId xmlns:a16="http://schemas.microsoft.com/office/drawing/2014/main" id="{97D5314D-8528-CF06-905C-9967720DFF76}"/>
              </a:ext>
            </a:extLst>
          </p:cNvPr>
          <p:cNvSpPr txBox="1"/>
          <p:nvPr/>
        </p:nvSpPr>
        <p:spPr>
          <a:xfrm>
            <a:off x="7502485" y="5570812"/>
            <a:ext cx="2554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024059"/>
                </a:solidFill>
                <a:latin typeface="Nunito Black" panose="020F0502020204030204" pitchFamily="2" charset="0"/>
              </a:rPr>
              <a:t>23 e 44 anos</a:t>
            </a:r>
          </a:p>
        </p:txBody>
      </p:sp>
      <p:sp>
        <p:nvSpPr>
          <p:cNvPr id="1076" name="TextBox 1075">
            <a:extLst>
              <a:ext uri="{FF2B5EF4-FFF2-40B4-BE49-F238E27FC236}">
                <a16:creationId xmlns:a16="http://schemas.microsoft.com/office/drawing/2014/main" id="{EB44C4F3-A49F-82D8-D517-BE6BDEC19693}"/>
              </a:ext>
            </a:extLst>
          </p:cNvPr>
          <p:cNvSpPr txBox="1"/>
          <p:nvPr/>
        </p:nvSpPr>
        <p:spPr>
          <a:xfrm>
            <a:off x="7210367" y="6005896"/>
            <a:ext cx="449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i="1" dirty="0">
                <a:solidFill>
                  <a:srgbClr val="EBF2F1"/>
                </a:solidFill>
                <a:latin typeface="Nunito" pitchFamily="2" charset="0"/>
              </a:rPr>
              <a:t>46,7%</a:t>
            </a:r>
            <a:r>
              <a:rPr lang="pt-BR" sz="1200" i="1" dirty="0">
                <a:solidFill>
                  <a:srgbClr val="EBF2F1"/>
                </a:solidFill>
                <a:latin typeface="Nunito" pitchFamily="2" charset="0"/>
              </a:rPr>
              <a:t> de 28 a 34, </a:t>
            </a:r>
            <a:r>
              <a:rPr lang="pt-BR" sz="1200" b="1" i="1" dirty="0">
                <a:solidFill>
                  <a:srgbClr val="EBF2F1"/>
                </a:solidFill>
                <a:latin typeface="Nunito" pitchFamily="2" charset="0"/>
              </a:rPr>
              <a:t>27,2% </a:t>
            </a:r>
            <a:r>
              <a:rPr lang="pt-BR" sz="1200" i="1" dirty="0">
                <a:solidFill>
                  <a:srgbClr val="EBF2F1"/>
                </a:solidFill>
                <a:latin typeface="Nunito" pitchFamily="2" charset="0"/>
              </a:rPr>
              <a:t>de 35 a 44, </a:t>
            </a:r>
            <a:r>
              <a:rPr lang="pt-BR" sz="1200" b="1" i="1" dirty="0">
                <a:solidFill>
                  <a:srgbClr val="EBF2F1"/>
                </a:solidFill>
                <a:latin typeface="Nunito" pitchFamily="2" charset="0"/>
              </a:rPr>
              <a:t>19,3%</a:t>
            </a:r>
            <a:r>
              <a:rPr lang="pt-BR" sz="1200" i="1" dirty="0">
                <a:solidFill>
                  <a:srgbClr val="EBF2F1"/>
                </a:solidFill>
                <a:latin typeface="Nunito" pitchFamily="2" charset="0"/>
              </a:rPr>
              <a:t> de 23 a 27, </a:t>
            </a:r>
            <a:r>
              <a:rPr lang="pt-BR" sz="1200" b="1" i="1" dirty="0">
                <a:solidFill>
                  <a:srgbClr val="EBF2F1"/>
                </a:solidFill>
                <a:latin typeface="Nunito" pitchFamily="2" charset="0"/>
              </a:rPr>
              <a:t>3,5%</a:t>
            </a:r>
            <a:r>
              <a:rPr lang="pt-BR" sz="1200" i="1" dirty="0">
                <a:solidFill>
                  <a:srgbClr val="EBF2F1"/>
                </a:solidFill>
                <a:latin typeface="Nunito" pitchFamily="2" charset="0"/>
              </a:rPr>
              <a:t> de 45 a 59, </a:t>
            </a:r>
            <a:r>
              <a:rPr lang="pt-BR" sz="1200" b="1" i="1" dirty="0">
                <a:solidFill>
                  <a:srgbClr val="EBF2F1"/>
                </a:solidFill>
                <a:latin typeface="Nunito" pitchFamily="2" charset="0"/>
              </a:rPr>
              <a:t>2,7%</a:t>
            </a:r>
            <a:r>
              <a:rPr lang="pt-BR" sz="1200" i="1" dirty="0">
                <a:solidFill>
                  <a:srgbClr val="EBF2F1"/>
                </a:solidFill>
                <a:latin typeface="Nunito" pitchFamily="2" charset="0"/>
              </a:rPr>
              <a:t> de 18 a 22, </a:t>
            </a:r>
            <a:r>
              <a:rPr lang="pt-BR" sz="1200" b="1" i="1" dirty="0">
                <a:solidFill>
                  <a:srgbClr val="EBF2F1"/>
                </a:solidFill>
                <a:latin typeface="Nunito" pitchFamily="2" charset="0"/>
              </a:rPr>
              <a:t>0,4%</a:t>
            </a:r>
            <a:r>
              <a:rPr lang="pt-BR" sz="1200" i="1" dirty="0">
                <a:solidFill>
                  <a:srgbClr val="EBF2F1"/>
                </a:solidFill>
                <a:latin typeface="Nunito" pitchFamily="2" charset="0"/>
              </a:rPr>
              <a:t> &gt;60, </a:t>
            </a:r>
            <a:r>
              <a:rPr lang="pt-BR" sz="1200" b="1" i="1" dirty="0">
                <a:solidFill>
                  <a:srgbClr val="EBF2F1"/>
                </a:solidFill>
                <a:latin typeface="Nunito" pitchFamily="2" charset="0"/>
              </a:rPr>
              <a:t>0,1%</a:t>
            </a:r>
            <a:r>
              <a:rPr lang="pt-BR" sz="1200" i="1" dirty="0">
                <a:solidFill>
                  <a:srgbClr val="EBF2F1"/>
                </a:solidFill>
                <a:latin typeface="Nunito" pitchFamily="2" charset="0"/>
              </a:rPr>
              <a:t> &lt;17</a:t>
            </a:r>
            <a:endParaRPr lang="pt-BR" sz="1200" b="1" i="1" dirty="0">
              <a:solidFill>
                <a:srgbClr val="EBF2F1"/>
              </a:solidFill>
              <a:latin typeface="Nunito" pitchFamily="2" charset="0"/>
            </a:endParaRPr>
          </a:p>
        </p:txBody>
      </p:sp>
      <p:pic>
        <p:nvPicPr>
          <p:cNvPr id="1082" name="Picture 16">
            <a:extLst>
              <a:ext uri="{FF2B5EF4-FFF2-40B4-BE49-F238E27FC236}">
                <a16:creationId xmlns:a16="http://schemas.microsoft.com/office/drawing/2014/main" id="{D5C1FEDD-3E4E-FF62-D781-2DFCA2D1C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3463" y="4185025"/>
            <a:ext cx="1820525" cy="182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8">
            <a:extLst>
              <a:ext uri="{FF2B5EF4-FFF2-40B4-BE49-F238E27FC236}">
                <a16:creationId xmlns:a16="http://schemas.microsoft.com/office/drawing/2014/main" id="{191721DB-B61B-F774-BD00-27C8D4377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29" y="380341"/>
            <a:ext cx="3827516" cy="382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718EAF-2805-C847-AFCE-602428B4A5D7}"/>
              </a:ext>
            </a:extLst>
          </p:cNvPr>
          <p:cNvSpPr txBox="1"/>
          <p:nvPr/>
        </p:nvSpPr>
        <p:spPr>
          <a:xfrm>
            <a:off x="902750" y="5891708"/>
            <a:ext cx="1327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EBF2F1"/>
                </a:solidFill>
                <a:latin typeface="Nunito Black" pitchFamily="2" charset="0"/>
              </a:rPr>
              <a:t>587</a:t>
            </a:r>
            <a:endParaRPr lang="pt-BR" sz="3200" dirty="0">
              <a:solidFill>
                <a:srgbClr val="EBF2F1"/>
              </a:solidFill>
              <a:latin typeface="Nunito Black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796B74-C9FB-7659-793A-71CC903D1346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65033"/>
          <a:stretch/>
        </p:blipFill>
        <p:spPr>
          <a:xfrm>
            <a:off x="5355800" y="4019536"/>
            <a:ext cx="952545" cy="27241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38191D3-1908-28D8-F837-E0158CA0D02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58906"/>
          <a:stretch/>
        </p:blipFill>
        <p:spPr>
          <a:xfrm>
            <a:off x="6308345" y="5011967"/>
            <a:ext cx="661500" cy="160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528815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6099A6"/>
            </a:gs>
            <a:gs pos="5000">
              <a:srgbClr val="EBF2F1"/>
            </a:gs>
          </a:gsLst>
          <a:lin ang="108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CC7118-B73A-A871-A405-62FE399E3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46A381-623D-9428-E6CF-4A39DEC337BF}"/>
              </a:ext>
            </a:extLst>
          </p:cNvPr>
          <p:cNvSpPr>
            <a:spLocks/>
          </p:cNvSpPr>
          <p:nvPr/>
        </p:nvSpPr>
        <p:spPr>
          <a:xfrm>
            <a:off x="358547" y="138730"/>
            <a:ext cx="7681067" cy="3198830"/>
          </a:xfrm>
          <a:prstGeom prst="roundRect">
            <a:avLst/>
          </a:prstGeom>
          <a:solidFill>
            <a:srgbClr val="6099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48E7E3-5DBC-19FD-94AD-027262137C9D}"/>
              </a:ext>
            </a:extLst>
          </p:cNvPr>
          <p:cNvSpPr txBox="1"/>
          <p:nvPr/>
        </p:nvSpPr>
        <p:spPr>
          <a:xfrm>
            <a:off x="786676" y="2064100"/>
            <a:ext cx="68231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024059"/>
                </a:solidFill>
                <a:latin typeface="Nunito Medium" pitchFamily="2" charset="0"/>
              </a:rPr>
              <a:t>R$1.105,70</a:t>
            </a:r>
            <a:r>
              <a:rPr lang="pt-BR" sz="4400" dirty="0">
                <a:solidFill>
                  <a:srgbClr val="024059"/>
                </a:solidFill>
                <a:latin typeface="Nunito ExtraLight" pitchFamily="2" charset="0"/>
              </a:rPr>
              <a:t> arrecadados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12B282-FCEB-B3C4-BC77-EDF528964F94}"/>
              </a:ext>
            </a:extLst>
          </p:cNvPr>
          <p:cNvSpPr txBox="1"/>
          <p:nvPr/>
        </p:nvSpPr>
        <p:spPr>
          <a:xfrm>
            <a:off x="786676" y="195616"/>
            <a:ext cx="68231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024059"/>
                </a:solidFill>
                <a:latin typeface="Nunito Black" panose="020F0502020204030204" pitchFamily="2" charset="0"/>
              </a:rPr>
              <a:t>Financiamento coletivo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BA9B8D-EE48-3AA9-14D5-48553F63FB8A}"/>
              </a:ext>
            </a:extLst>
          </p:cNvPr>
          <p:cNvSpPr txBox="1"/>
          <p:nvPr/>
        </p:nvSpPr>
        <p:spPr>
          <a:xfrm>
            <a:off x="786676" y="1021942"/>
            <a:ext cx="68231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EBF2F1"/>
                </a:solidFill>
                <a:latin typeface="Nunito Light" pitchFamily="2" charset="0"/>
              </a:rPr>
              <a:t>Mesmo o programa tendo </a:t>
            </a:r>
            <a:r>
              <a:rPr lang="pt-BR" sz="2000" b="1" dirty="0">
                <a:solidFill>
                  <a:srgbClr val="EBF2F1"/>
                </a:solidFill>
                <a:latin typeface="Nunito Light" pitchFamily="2" charset="0"/>
              </a:rPr>
              <a:t>iniciado há pouco mais de um ano</a:t>
            </a:r>
            <a:r>
              <a:rPr lang="pt-BR" sz="2000" dirty="0">
                <a:solidFill>
                  <a:srgbClr val="EBF2F1"/>
                </a:solidFill>
                <a:latin typeface="Nunito Light" pitchFamily="2" charset="0"/>
              </a:rPr>
              <a:t>, já fomos capazes de construir uma audiência </a:t>
            </a:r>
            <a:r>
              <a:rPr lang="pt-BR" sz="2000" b="1" dirty="0">
                <a:solidFill>
                  <a:srgbClr val="EBF2F1"/>
                </a:solidFill>
                <a:latin typeface="Nunito Light" pitchFamily="2" charset="0"/>
              </a:rPr>
              <a:t>engajada</a:t>
            </a:r>
            <a:r>
              <a:rPr lang="pt-BR" sz="2000" dirty="0">
                <a:solidFill>
                  <a:srgbClr val="EBF2F1"/>
                </a:solidFill>
                <a:latin typeface="Nunito Light" pitchFamily="2" charset="0"/>
              </a:rPr>
              <a:t> que embarcou na nossa campanha de arrecadação.</a:t>
            </a:r>
            <a:endParaRPr lang="pt-BR" sz="2000" b="1" dirty="0">
              <a:solidFill>
                <a:srgbClr val="EBF2F1"/>
              </a:solidFill>
              <a:latin typeface="Nunito Light" pitchFamily="2" charset="0"/>
            </a:endParaRPr>
          </a:p>
        </p:txBody>
      </p:sp>
      <p:pic>
        <p:nvPicPr>
          <p:cNvPr id="2050" name="Picture 2" descr="APOIA.se - Quem somos">
            <a:extLst>
              <a:ext uri="{FF2B5EF4-FFF2-40B4-BE49-F238E27FC236}">
                <a16:creationId xmlns:a16="http://schemas.microsoft.com/office/drawing/2014/main" id="{698045C8-62B6-F8CF-2DAA-78CC39DF1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650" y="681828"/>
            <a:ext cx="1965070" cy="34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atreon Logo, symbol, meaning, history, PNG, brand">
            <a:extLst>
              <a:ext uri="{FF2B5EF4-FFF2-40B4-BE49-F238E27FC236}">
                <a16:creationId xmlns:a16="http://schemas.microsoft.com/office/drawing/2014/main" id="{DCE29D04-572E-CAE3-BE2C-0CE7ED8C43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08" b="30818"/>
          <a:stretch/>
        </p:blipFill>
        <p:spPr bwMode="auto">
          <a:xfrm>
            <a:off x="8750475" y="2446373"/>
            <a:ext cx="2090245" cy="45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E2BD36-5032-DB5A-8554-C9D5131E7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9831" y="1292644"/>
            <a:ext cx="2512069" cy="8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B4769A-1771-F2FA-E43B-30063762BF09}"/>
              </a:ext>
            </a:extLst>
          </p:cNvPr>
          <p:cNvSpPr txBox="1"/>
          <p:nvPr/>
        </p:nvSpPr>
        <p:spPr>
          <a:xfrm>
            <a:off x="786674" y="2825030"/>
            <a:ext cx="6823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i="1" dirty="0">
                <a:solidFill>
                  <a:srgbClr val="EBF2F1"/>
                </a:solidFill>
                <a:latin typeface="Nunito" pitchFamily="2" charset="0"/>
              </a:rPr>
              <a:t>Por um total de </a:t>
            </a:r>
            <a:r>
              <a:rPr lang="pt-BR" sz="2000" b="1" i="1" dirty="0">
                <a:solidFill>
                  <a:srgbClr val="EBF2F1"/>
                </a:solidFill>
                <a:latin typeface="Nunito" pitchFamily="2" charset="0"/>
              </a:rPr>
              <a:t>71 colaboradores</a:t>
            </a:r>
            <a:r>
              <a:rPr lang="pt-BR" sz="2000" i="1" dirty="0">
                <a:solidFill>
                  <a:srgbClr val="EBF2F1"/>
                </a:solidFill>
                <a:latin typeface="Nunito" pitchFamily="2" charset="0"/>
              </a:rPr>
              <a:t> em </a:t>
            </a:r>
            <a:r>
              <a:rPr lang="pt-BR" sz="2000" b="1" i="1" dirty="0">
                <a:solidFill>
                  <a:srgbClr val="EBF2F1"/>
                </a:solidFill>
                <a:latin typeface="Nunito" pitchFamily="2" charset="0"/>
              </a:rPr>
              <a:t>Abril</a:t>
            </a:r>
            <a:r>
              <a:rPr lang="pt-BR" sz="2000" i="1" dirty="0">
                <a:solidFill>
                  <a:srgbClr val="EBF2F1"/>
                </a:solidFill>
                <a:latin typeface="Nunito" pitchFamily="2" charset="0"/>
              </a:rPr>
              <a:t> de </a:t>
            </a:r>
            <a:r>
              <a:rPr lang="pt-BR" sz="2000" b="1" i="1" dirty="0">
                <a:solidFill>
                  <a:srgbClr val="EBF2F1"/>
                </a:solidFill>
                <a:latin typeface="Nunito" pitchFamily="2" charset="0"/>
              </a:rPr>
              <a:t>2025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F4DDF7A-8F4B-9084-3915-490D939757B2}"/>
              </a:ext>
            </a:extLst>
          </p:cNvPr>
          <p:cNvSpPr>
            <a:spLocks/>
          </p:cNvSpPr>
          <p:nvPr/>
        </p:nvSpPr>
        <p:spPr>
          <a:xfrm>
            <a:off x="3608343" y="3832111"/>
            <a:ext cx="7681067" cy="2866864"/>
          </a:xfrm>
          <a:prstGeom prst="roundRect">
            <a:avLst/>
          </a:prstGeom>
          <a:solidFill>
            <a:srgbClr val="6099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6C272C-AC5E-36A0-B9D2-C9AFD27A98C7}"/>
              </a:ext>
            </a:extLst>
          </p:cNvPr>
          <p:cNvSpPr txBox="1"/>
          <p:nvPr/>
        </p:nvSpPr>
        <p:spPr>
          <a:xfrm>
            <a:off x="4036470" y="5537562"/>
            <a:ext cx="680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024059"/>
                </a:solidFill>
                <a:latin typeface="Nunito Medium" pitchFamily="2" charset="0"/>
              </a:rPr>
              <a:t>e </a:t>
            </a:r>
            <a:r>
              <a:rPr lang="pt-BR" sz="2400" b="1" dirty="0">
                <a:solidFill>
                  <a:srgbClr val="024059"/>
                </a:solidFill>
                <a:latin typeface="Nunito Medium" pitchFamily="2" charset="0"/>
              </a:rPr>
              <a:t>35 amigos </a:t>
            </a:r>
            <a:r>
              <a:rPr lang="pt-BR" sz="2400" dirty="0">
                <a:solidFill>
                  <a:srgbClr val="024059"/>
                </a:solidFill>
                <a:latin typeface="Nunito Medium" pitchFamily="2" charset="0"/>
              </a:rPr>
              <a:t>(metade do financiamento coletivo)</a:t>
            </a:r>
            <a:endParaRPr lang="pt-BR" sz="2400" dirty="0">
              <a:solidFill>
                <a:srgbClr val="024059"/>
              </a:solidFill>
              <a:latin typeface="Nunito ExtraLight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3ABF8C-7CE4-69CE-D7D2-056BEE62360E}"/>
              </a:ext>
            </a:extLst>
          </p:cNvPr>
          <p:cNvSpPr txBox="1"/>
          <p:nvPr/>
        </p:nvSpPr>
        <p:spPr>
          <a:xfrm>
            <a:off x="4036472" y="3888997"/>
            <a:ext cx="68231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024059"/>
                </a:solidFill>
                <a:latin typeface="Nunito Black" panose="020F0502020204030204" pitchFamily="2" charset="0"/>
              </a:rPr>
              <a:t>Grupo de neurônios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CA732-DF02-8A5A-9952-2BB0C27651B5}"/>
              </a:ext>
            </a:extLst>
          </p:cNvPr>
          <p:cNvSpPr txBox="1"/>
          <p:nvPr/>
        </p:nvSpPr>
        <p:spPr>
          <a:xfrm>
            <a:off x="4036470" y="4593344"/>
            <a:ext cx="68231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EBF2F1"/>
                </a:solidFill>
                <a:latin typeface="Nunito Light" pitchFamily="2" charset="0"/>
              </a:rPr>
              <a:t>Como recompensa para quem colabora com </a:t>
            </a:r>
            <a:r>
              <a:rPr lang="pt-BR" sz="2000" b="1" dirty="0">
                <a:solidFill>
                  <a:srgbClr val="EBF2F1"/>
                </a:solidFill>
                <a:latin typeface="Nunito Light" pitchFamily="2" charset="0"/>
              </a:rPr>
              <a:t>R$20</a:t>
            </a:r>
            <a:r>
              <a:rPr lang="pt-BR" sz="2000" dirty="0">
                <a:solidFill>
                  <a:srgbClr val="EBF2F1"/>
                </a:solidFill>
                <a:latin typeface="Nunito Light" pitchFamily="2" charset="0"/>
              </a:rPr>
              <a:t> ou mais, temos um grupo de </a:t>
            </a:r>
            <a:r>
              <a:rPr lang="pt-BR" sz="2000" b="1" dirty="0">
                <a:solidFill>
                  <a:srgbClr val="EBF2F1"/>
                </a:solidFill>
                <a:latin typeface="Nunito Light" pitchFamily="2" charset="0"/>
              </a:rPr>
              <a:t>Telegram</a:t>
            </a:r>
            <a:r>
              <a:rPr lang="pt-BR" sz="2000" dirty="0">
                <a:solidFill>
                  <a:srgbClr val="EBF2F1"/>
                </a:solidFill>
                <a:latin typeface="Nunito Light" pitchFamily="2" charset="0"/>
              </a:rPr>
              <a:t> onde a comunidade debate episódios lançados e me </a:t>
            </a:r>
            <a:r>
              <a:rPr lang="pt-BR" sz="2000" b="1" dirty="0">
                <a:solidFill>
                  <a:srgbClr val="EBF2F1"/>
                </a:solidFill>
                <a:latin typeface="Nunito Light" pitchFamily="2" charset="0"/>
              </a:rPr>
              <a:t>alimenta de ideias</a:t>
            </a:r>
            <a:r>
              <a:rPr lang="pt-BR" sz="2000" dirty="0">
                <a:solidFill>
                  <a:srgbClr val="EBF2F1"/>
                </a:solidFill>
                <a:latin typeface="Nunito Light" pitchFamily="2" charset="0"/>
              </a:rPr>
              <a:t> para os novos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427DE7-27E9-27AA-30F4-4683D986CCC0}"/>
              </a:ext>
            </a:extLst>
          </p:cNvPr>
          <p:cNvSpPr txBox="1"/>
          <p:nvPr/>
        </p:nvSpPr>
        <p:spPr>
          <a:xfrm>
            <a:off x="4055382" y="5999227"/>
            <a:ext cx="6823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1" dirty="0">
                <a:solidFill>
                  <a:srgbClr val="EBF2F1"/>
                </a:solidFill>
                <a:latin typeface="Nunito Light" pitchFamily="2" charset="0"/>
              </a:rPr>
              <a:t>decidiram fazer parte, aumentando o </a:t>
            </a:r>
            <a:r>
              <a:rPr lang="pt-BR" sz="1600" b="1" i="1" dirty="0">
                <a:solidFill>
                  <a:srgbClr val="EBF2F1"/>
                </a:solidFill>
                <a:latin typeface="Nunito Light" pitchFamily="2" charset="0"/>
              </a:rPr>
              <a:t>ticket médio</a:t>
            </a:r>
            <a:r>
              <a:rPr lang="pt-BR" sz="1600" i="1" dirty="0">
                <a:solidFill>
                  <a:srgbClr val="EBF2F1"/>
                </a:solidFill>
                <a:latin typeface="Nunito Light" pitchFamily="2" charset="0"/>
              </a:rPr>
              <a:t> da colaboração para mais de R$15.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EECB6C-227D-D467-94E9-F28DC17434E0}"/>
              </a:ext>
            </a:extLst>
          </p:cNvPr>
          <p:cNvSpPr/>
          <p:nvPr/>
        </p:nvSpPr>
        <p:spPr>
          <a:xfrm>
            <a:off x="8437261" y="292361"/>
            <a:ext cx="2852149" cy="2866864"/>
          </a:xfrm>
          <a:prstGeom prst="rect">
            <a:avLst/>
          </a:prstGeom>
          <a:noFill/>
          <a:ln w="69850">
            <a:solidFill>
              <a:srgbClr val="6099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084E40D-0DE8-8287-74FF-C2148778A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47" y="3724637"/>
            <a:ext cx="3081812" cy="308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732109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99A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D8885D-94A1-36F1-8988-7287D6DDE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BA7A527-C3ED-8F54-BB4E-495A06687682}"/>
              </a:ext>
            </a:extLst>
          </p:cNvPr>
          <p:cNvSpPr>
            <a:spLocks/>
          </p:cNvSpPr>
          <p:nvPr/>
        </p:nvSpPr>
        <p:spPr>
          <a:xfrm>
            <a:off x="213359" y="1057089"/>
            <a:ext cx="11765280" cy="5630319"/>
          </a:xfrm>
          <a:prstGeom prst="roundRect">
            <a:avLst/>
          </a:prstGeom>
          <a:solidFill>
            <a:srgbClr val="EBF2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3080A5F-D9A8-2E8F-1E7B-D24F29C3F15B}"/>
              </a:ext>
            </a:extLst>
          </p:cNvPr>
          <p:cNvSpPr txBox="1"/>
          <p:nvPr/>
        </p:nvSpPr>
        <p:spPr>
          <a:xfrm>
            <a:off x="0" y="170592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rgbClr val="024059"/>
                </a:solidFill>
                <a:latin typeface="Nunito Black" panose="020F0502020204030204" pitchFamily="2" charset="0"/>
              </a:rPr>
              <a:t>Marcas que </a:t>
            </a:r>
            <a:r>
              <a:rPr lang="pt-BR" sz="5400" b="1" dirty="0">
                <a:solidFill>
                  <a:srgbClr val="EBF2F1"/>
                </a:solidFill>
                <a:latin typeface="Nunito Black" panose="020F0502020204030204" pitchFamily="2" charset="0"/>
              </a:rPr>
              <a:t>acreditam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7F670-4288-F92B-1EC7-09D9E3BAA784}"/>
              </a:ext>
            </a:extLst>
          </p:cNvPr>
          <p:cNvSpPr/>
          <p:nvPr/>
        </p:nvSpPr>
        <p:spPr>
          <a:xfrm>
            <a:off x="620324" y="2119219"/>
            <a:ext cx="2938068" cy="2938068"/>
          </a:xfrm>
          <a:prstGeom prst="rect">
            <a:avLst/>
          </a:prstGeom>
          <a:noFill/>
          <a:ln w="69850">
            <a:solidFill>
              <a:srgbClr val="6099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6F1BC8-CD5A-366E-3EE4-EC9BC28B96C7}"/>
              </a:ext>
            </a:extLst>
          </p:cNvPr>
          <p:cNvSpPr/>
          <p:nvPr/>
        </p:nvSpPr>
        <p:spPr>
          <a:xfrm>
            <a:off x="968056" y="2470365"/>
            <a:ext cx="2938068" cy="2938068"/>
          </a:xfrm>
          <a:prstGeom prst="rect">
            <a:avLst/>
          </a:prstGeom>
          <a:noFill/>
          <a:ln w="69850">
            <a:solidFill>
              <a:srgbClr val="6099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16">
            <a:extLst>
              <a:ext uri="{FF2B5EF4-FFF2-40B4-BE49-F238E27FC236}">
                <a16:creationId xmlns:a16="http://schemas.microsoft.com/office/drawing/2014/main" id="{C73A7070-43B5-5DBB-110D-B5C91AF9A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17" y="2307645"/>
            <a:ext cx="2938068" cy="293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AD7696E-8819-7302-7E0E-9BF17A2DA396}"/>
              </a:ext>
            </a:extLst>
          </p:cNvPr>
          <p:cNvSpPr/>
          <p:nvPr/>
        </p:nvSpPr>
        <p:spPr>
          <a:xfrm>
            <a:off x="8381247" y="2119219"/>
            <a:ext cx="2938068" cy="2938068"/>
          </a:xfrm>
          <a:prstGeom prst="rect">
            <a:avLst/>
          </a:prstGeom>
          <a:noFill/>
          <a:ln w="69850">
            <a:solidFill>
              <a:srgbClr val="6099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328972-C1D1-AE3C-B6E3-6990A674FE9C}"/>
              </a:ext>
            </a:extLst>
          </p:cNvPr>
          <p:cNvSpPr/>
          <p:nvPr/>
        </p:nvSpPr>
        <p:spPr>
          <a:xfrm>
            <a:off x="8728979" y="2470365"/>
            <a:ext cx="2938068" cy="2938068"/>
          </a:xfrm>
          <a:prstGeom prst="rect">
            <a:avLst/>
          </a:prstGeom>
          <a:noFill/>
          <a:ln w="69850">
            <a:solidFill>
              <a:srgbClr val="6099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18">
            <a:extLst>
              <a:ext uri="{FF2B5EF4-FFF2-40B4-BE49-F238E27FC236}">
                <a16:creationId xmlns:a16="http://schemas.microsoft.com/office/drawing/2014/main" id="{53B56EDA-DA89-E619-68AE-4D356379B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2884" y="2300072"/>
            <a:ext cx="2940387" cy="294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erson with mustache and glasses smiling&#10;&#10;AI-generated content may be incorrect.">
            <a:extLst>
              <a:ext uri="{FF2B5EF4-FFF2-40B4-BE49-F238E27FC236}">
                <a16:creationId xmlns:a16="http://schemas.microsoft.com/office/drawing/2014/main" id="{4E8AC279-150A-FACC-433F-94B7CDD9D1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556" y="2105485"/>
            <a:ext cx="2616751" cy="349026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EBA2437-366B-13B9-8DE8-6779F07B9959}"/>
              </a:ext>
            </a:extLst>
          </p:cNvPr>
          <p:cNvSpPr/>
          <p:nvPr/>
        </p:nvSpPr>
        <p:spPr>
          <a:xfrm>
            <a:off x="4678279" y="1997219"/>
            <a:ext cx="2828442" cy="3696018"/>
          </a:xfrm>
          <a:prstGeom prst="rect">
            <a:avLst/>
          </a:prstGeom>
          <a:noFill/>
          <a:ln w="69850">
            <a:solidFill>
              <a:srgbClr val="6099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2E7A722F-C86E-918E-DA69-9420624D9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606" y="5475043"/>
            <a:ext cx="1128728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F39D756F-ED78-CF1D-A101-FA5D64729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561" y="5774107"/>
            <a:ext cx="1465125" cy="79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287B7B15-5879-233C-3D57-029271958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768" y="5712210"/>
            <a:ext cx="1240143" cy="67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corona-logo-0 – PNG e Vetor - Download de Logo">
            <a:extLst>
              <a:ext uri="{FF2B5EF4-FFF2-40B4-BE49-F238E27FC236}">
                <a16:creationId xmlns:a16="http://schemas.microsoft.com/office/drawing/2014/main" id="{307CCD09-3E5C-FDC3-02B2-79D70916C4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92" b="23815"/>
          <a:stretch/>
        </p:blipFill>
        <p:spPr bwMode="auto">
          <a:xfrm>
            <a:off x="2260205" y="1191849"/>
            <a:ext cx="1298187" cy="660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15131A1A-690E-C6DA-1059-9A7C1EDFF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5389" y="1143559"/>
            <a:ext cx="1267882" cy="83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Samsung logo - 2025 IEEE CICC">
            <a:extLst>
              <a:ext uri="{FF2B5EF4-FFF2-40B4-BE49-F238E27FC236}">
                <a16:creationId xmlns:a16="http://schemas.microsoft.com/office/drawing/2014/main" id="{9D6BDEC2-9787-4A79-9CDB-76FD0C8EE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21" b="34746"/>
          <a:stretch/>
        </p:blipFill>
        <p:spPr bwMode="auto">
          <a:xfrm>
            <a:off x="3587496" y="1339329"/>
            <a:ext cx="2114319" cy="46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A blue and white text on a black background&#10;&#10;AI-generated content may be incorrect.">
            <a:extLst>
              <a:ext uri="{FF2B5EF4-FFF2-40B4-BE49-F238E27FC236}">
                <a16:creationId xmlns:a16="http://schemas.microsoft.com/office/drawing/2014/main" id="{45CE4163-64EA-317A-6262-65CF1DD777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15" b="15374"/>
          <a:stretch/>
        </p:blipFill>
        <p:spPr>
          <a:xfrm>
            <a:off x="5701815" y="1356822"/>
            <a:ext cx="2294641" cy="490367"/>
          </a:xfrm>
          <a:prstGeom prst="rect">
            <a:avLst/>
          </a:prstGeom>
        </p:spPr>
      </p:pic>
      <p:pic>
        <p:nvPicPr>
          <p:cNvPr id="5140" name="Picture 20" descr="Star (Disney+) – Wikipédia, a enciclopédia livre">
            <a:extLst>
              <a:ext uri="{FF2B5EF4-FFF2-40B4-BE49-F238E27FC236}">
                <a16:creationId xmlns:a16="http://schemas.microsoft.com/office/drawing/2014/main" id="{AD807B30-A8AC-0FC9-BC6A-32E6D43E4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173" y="5218942"/>
            <a:ext cx="828664" cy="30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Cupom KaBuM! | 10% OFF Maio 2025">
            <a:extLst>
              <a:ext uri="{FF2B5EF4-FFF2-40B4-BE49-F238E27FC236}">
                <a16:creationId xmlns:a16="http://schemas.microsoft.com/office/drawing/2014/main" id="{68F1BBC3-CD1F-3F4F-9CD4-14A25DB6C8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49" b="25151"/>
          <a:stretch/>
        </p:blipFill>
        <p:spPr bwMode="auto">
          <a:xfrm>
            <a:off x="723952" y="1302310"/>
            <a:ext cx="1443005" cy="63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 descr="A green text on a black background&#10;&#10;AI-generated content may be incorrect.">
            <a:extLst>
              <a:ext uri="{FF2B5EF4-FFF2-40B4-BE49-F238E27FC236}">
                <a16:creationId xmlns:a16="http://schemas.microsoft.com/office/drawing/2014/main" id="{D9556D2D-0BCE-C209-9A9B-F4A9B2180B4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95" y="5340058"/>
            <a:ext cx="1607101" cy="841049"/>
          </a:xfrm>
          <a:prstGeom prst="rect">
            <a:avLst/>
          </a:prstGeom>
        </p:spPr>
      </p:pic>
      <p:pic>
        <p:nvPicPr>
          <p:cNvPr id="44" name="Picture 43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59601BC8-2692-F0B3-0991-B0BC6F45D9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8" t="38285" r="14029" b="39259"/>
          <a:stretch/>
        </p:blipFill>
        <p:spPr>
          <a:xfrm>
            <a:off x="6347808" y="5884254"/>
            <a:ext cx="1742838" cy="544016"/>
          </a:xfrm>
          <a:prstGeom prst="rect">
            <a:avLst/>
          </a:prstGeom>
        </p:spPr>
      </p:pic>
      <p:pic>
        <p:nvPicPr>
          <p:cNvPr id="5152" name="Picture 32" descr="Como conseguir cupons de desconto e economizar ainda mais em suas compras?">
            <a:extLst>
              <a:ext uri="{FF2B5EF4-FFF2-40B4-BE49-F238E27FC236}">
                <a16:creationId xmlns:a16="http://schemas.microsoft.com/office/drawing/2014/main" id="{ECDF5BAC-E4BB-4CCF-8D27-B9345BD33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422" y="5906617"/>
            <a:ext cx="2865337" cy="71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4" name="Picture 34" descr="Konami logo and symbol, meaning, history, PNG">
            <a:extLst>
              <a:ext uri="{FF2B5EF4-FFF2-40B4-BE49-F238E27FC236}">
                <a16:creationId xmlns:a16="http://schemas.microsoft.com/office/drawing/2014/main" id="{476CF49E-B6C6-0213-0CA8-15AB39B16B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27" b="34662"/>
          <a:stretch/>
        </p:blipFill>
        <p:spPr bwMode="auto">
          <a:xfrm>
            <a:off x="2260329" y="5530234"/>
            <a:ext cx="2150780" cy="37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6" name="Picture 36">
            <a:extLst>
              <a:ext uri="{FF2B5EF4-FFF2-40B4-BE49-F238E27FC236}">
                <a16:creationId xmlns:a16="http://schemas.microsoft.com/office/drawing/2014/main" id="{CDEB1A3A-83B7-81FC-8A0E-E8BBCD041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748" y="1280311"/>
            <a:ext cx="2024394" cy="54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397355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99A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40186A-E9ED-F6A8-C7BC-AE780BCE9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704FA5A-1A5E-64D0-C883-9C0A1061454D}"/>
              </a:ext>
            </a:extLst>
          </p:cNvPr>
          <p:cNvSpPr>
            <a:spLocks/>
          </p:cNvSpPr>
          <p:nvPr/>
        </p:nvSpPr>
        <p:spPr>
          <a:xfrm>
            <a:off x="213358" y="1093922"/>
            <a:ext cx="11765279" cy="5593486"/>
          </a:xfrm>
          <a:prstGeom prst="roundRect">
            <a:avLst/>
          </a:prstGeom>
          <a:solidFill>
            <a:srgbClr val="EBF2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Picture 14" descr="Twitter X Icon Images - Free Download on Freepik">
            <a:extLst>
              <a:ext uri="{FF2B5EF4-FFF2-40B4-BE49-F238E27FC236}">
                <a16:creationId xmlns:a16="http://schemas.microsoft.com/office/drawing/2014/main" id="{81A6A230-E0BE-960A-68F0-D79117104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24220">
            <a:off x="1573647" y="1220026"/>
            <a:ext cx="984133" cy="9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DE4A09F6-2213-3CEA-99C2-E929FC82280E}"/>
              </a:ext>
            </a:extLst>
          </p:cNvPr>
          <p:cNvSpPr txBox="1"/>
          <p:nvPr/>
        </p:nvSpPr>
        <p:spPr>
          <a:xfrm>
            <a:off x="213359" y="170592"/>
            <a:ext cx="11765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rgbClr val="024059"/>
                </a:solidFill>
                <a:latin typeface="Nunito Black" panose="020F0502020204030204" pitchFamily="2" charset="0"/>
              </a:rPr>
              <a:t>Cases de </a:t>
            </a:r>
            <a:r>
              <a:rPr lang="pt-BR" sz="5400" b="1" dirty="0">
                <a:solidFill>
                  <a:srgbClr val="EBF2F1"/>
                </a:solidFill>
                <a:latin typeface="Nunito Black" panose="020F0502020204030204" pitchFamily="2" charset="0"/>
              </a:rPr>
              <a:t>redes sociais</a:t>
            </a:r>
          </a:p>
        </p:txBody>
      </p:sp>
      <p:pic>
        <p:nvPicPr>
          <p:cNvPr id="5134" name="Picture 14" descr="Samsung logo - 2025 IEEE CICC">
            <a:extLst>
              <a:ext uri="{FF2B5EF4-FFF2-40B4-BE49-F238E27FC236}">
                <a16:creationId xmlns:a16="http://schemas.microsoft.com/office/drawing/2014/main" id="{1C14AA54-7A9D-B94C-47FB-C72737BE80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21" b="34746"/>
          <a:stretch/>
        </p:blipFill>
        <p:spPr bwMode="auto">
          <a:xfrm>
            <a:off x="4742137" y="3649869"/>
            <a:ext cx="1839203" cy="40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8" descr="Baixe ícones gratuitos de Instagram em PNG e SVG">
            <a:extLst>
              <a:ext uri="{FF2B5EF4-FFF2-40B4-BE49-F238E27FC236}">
                <a16:creationId xmlns:a16="http://schemas.microsoft.com/office/drawing/2014/main" id="{3326F401-77BA-F80C-9009-65E471637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0926">
            <a:off x="524358" y="2038392"/>
            <a:ext cx="1932480" cy="193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1B03764D-B24A-7641-DE69-B7D2D78A9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635" y="2093099"/>
            <a:ext cx="1304208" cy="70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156EAFC2-0DEF-5071-206C-872B33EDB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715" y="1479700"/>
            <a:ext cx="1024810" cy="55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corona-logo-0 – PNG e Vetor - Download de Logo">
            <a:extLst>
              <a:ext uri="{FF2B5EF4-FFF2-40B4-BE49-F238E27FC236}">
                <a16:creationId xmlns:a16="http://schemas.microsoft.com/office/drawing/2014/main" id="{4A235ABD-1E1A-368F-017E-8BBF88F3D4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92" b="23815"/>
          <a:stretch/>
        </p:blipFill>
        <p:spPr bwMode="auto">
          <a:xfrm>
            <a:off x="2986151" y="1237203"/>
            <a:ext cx="1681743" cy="85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D2C82600-22D0-235B-C3B4-75208D0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726" y="1347324"/>
            <a:ext cx="1024810" cy="67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blue and white text on a black background&#10;&#10;AI-generated content may be incorrect.">
            <a:extLst>
              <a:ext uri="{FF2B5EF4-FFF2-40B4-BE49-F238E27FC236}">
                <a16:creationId xmlns:a16="http://schemas.microsoft.com/office/drawing/2014/main" id="{D2AAB3E3-A1CA-BD83-CB8E-535F25282D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15" b="15374"/>
          <a:stretch/>
        </p:blipFill>
        <p:spPr>
          <a:xfrm>
            <a:off x="2838994" y="2329579"/>
            <a:ext cx="1876327" cy="400973"/>
          </a:xfrm>
          <a:prstGeom prst="rect">
            <a:avLst/>
          </a:prstGeom>
        </p:spPr>
      </p:pic>
      <p:pic>
        <p:nvPicPr>
          <p:cNvPr id="15" name="Picture 20" descr="Star (Disney+) – Wikipédia, a enciclopédia livre">
            <a:extLst>
              <a:ext uri="{FF2B5EF4-FFF2-40B4-BE49-F238E27FC236}">
                <a16:creationId xmlns:a16="http://schemas.microsoft.com/office/drawing/2014/main" id="{4F79B918-035B-9C49-1A04-4A3CF5210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084" y="3653882"/>
            <a:ext cx="1088804" cy="39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2" descr="Cupom KaBuM! | 10% OFF Maio 2025">
            <a:extLst>
              <a:ext uri="{FF2B5EF4-FFF2-40B4-BE49-F238E27FC236}">
                <a16:creationId xmlns:a16="http://schemas.microsoft.com/office/drawing/2014/main" id="{F54DAFD7-37DE-E431-5305-B29779CA86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49" b="25151"/>
          <a:stretch/>
        </p:blipFill>
        <p:spPr bwMode="auto">
          <a:xfrm>
            <a:off x="3061653" y="2696912"/>
            <a:ext cx="1800825" cy="79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E895108B-EFE4-A886-B5AF-ECB95BE075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8" t="38285" r="14029" b="39259"/>
          <a:stretch/>
        </p:blipFill>
        <p:spPr>
          <a:xfrm>
            <a:off x="6930446" y="3648698"/>
            <a:ext cx="1451216" cy="452988"/>
          </a:xfrm>
          <a:prstGeom prst="rect">
            <a:avLst/>
          </a:prstGeom>
        </p:spPr>
      </p:pic>
      <p:pic>
        <p:nvPicPr>
          <p:cNvPr id="20" name="Picture 36">
            <a:extLst>
              <a:ext uri="{FF2B5EF4-FFF2-40B4-BE49-F238E27FC236}">
                <a16:creationId xmlns:a16="http://schemas.microsoft.com/office/drawing/2014/main" id="{B884FB2F-C8A2-3FD7-C26B-4DC841EF0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789" y="2904949"/>
            <a:ext cx="1875513" cy="50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2A4705F-2F70-245E-73B5-62842565E136}"/>
              </a:ext>
            </a:extLst>
          </p:cNvPr>
          <p:cNvSpPr txBox="1"/>
          <p:nvPr/>
        </p:nvSpPr>
        <p:spPr>
          <a:xfrm>
            <a:off x="7274867" y="1560569"/>
            <a:ext cx="43583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025E73"/>
                </a:solidFill>
                <a:latin typeface="Nunito Light" pitchFamily="2" charset="0"/>
              </a:rPr>
              <a:t>Todas as marcas citadas aqui já me contrataram para </a:t>
            </a:r>
            <a:r>
              <a:rPr lang="pt-BR" sz="2000" b="1" dirty="0">
                <a:solidFill>
                  <a:srgbClr val="025E73"/>
                </a:solidFill>
                <a:latin typeface="Nunito Light" pitchFamily="2" charset="0"/>
              </a:rPr>
              <a:t>divulgar seus produtos</a:t>
            </a:r>
            <a:r>
              <a:rPr lang="pt-BR" sz="2000" dirty="0">
                <a:solidFill>
                  <a:srgbClr val="025E73"/>
                </a:solidFill>
                <a:latin typeface="Nunito Light" pitchFamily="2" charset="0"/>
              </a:rPr>
              <a:t> nas redes sociais, das mais variadas formas. </a:t>
            </a:r>
          </a:p>
          <a:p>
            <a:pPr algn="ctr"/>
            <a:r>
              <a:rPr lang="pt-BR" sz="2000" dirty="0">
                <a:solidFill>
                  <a:srgbClr val="025E73"/>
                </a:solidFill>
                <a:latin typeface="Nunito Light" pitchFamily="2" charset="0"/>
              </a:rPr>
              <a:t>Vídeos e fotos no </a:t>
            </a:r>
            <a:r>
              <a:rPr lang="pt-BR" sz="2000" b="1" dirty="0">
                <a:solidFill>
                  <a:srgbClr val="025E73"/>
                </a:solidFill>
                <a:latin typeface="Nunito Light" pitchFamily="2" charset="0"/>
              </a:rPr>
              <a:t>feed</a:t>
            </a:r>
            <a:r>
              <a:rPr lang="pt-BR" sz="2000" dirty="0">
                <a:solidFill>
                  <a:srgbClr val="025E73"/>
                </a:solidFill>
                <a:latin typeface="Nunito Light" pitchFamily="2" charset="0"/>
              </a:rPr>
              <a:t>, publicações nos </a:t>
            </a:r>
            <a:r>
              <a:rPr lang="pt-BR" sz="2000" b="1" dirty="0">
                <a:solidFill>
                  <a:srgbClr val="025E73"/>
                </a:solidFill>
                <a:latin typeface="Nunito Light" pitchFamily="2" charset="0"/>
              </a:rPr>
              <a:t>stories </a:t>
            </a:r>
            <a:r>
              <a:rPr lang="pt-BR" sz="2000" dirty="0">
                <a:solidFill>
                  <a:srgbClr val="025E73"/>
                </a:solidFill>
                <a:latin typeface="Nunito Light" pitchFamily="2" charset="0"/>
              </a:rPr>
              <a:t>ou até mesmo </a:t>
            </a:r>
            <a:r>
              <a:rPr lang="pt-BR" sz="2000" b="1" dirty="0">
                <a:solidFill>
                  <a:srgbClr val="025E73"/>
                </a:solidFill>
                <a:latin typeface="Nunito Light" pitchFamily="2" charset="0"/>
              </a:rPr>
              <a:t>tweets.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46F5FD-1BD4-1F94-F5AA-461E17119439}"/>
              </a:ext>
            </a:extLst>
          </p:cNvPr>
          <p:cNvSpPr txBox="1"/>
          <p:nvPr/>
        </p:nvSpPr>
        <p:spPr>
          <a:xfrm>
            <a:off x="467723" y="4030827"/>
            <a:ext cx="11165477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dirty="0">
                <a:solidFill>
                  <a:srgbClr val="025E73"/>
                </a:solidFill>
                <a:latin typeface="Nunito Light" pitchFamily="2" charset="0"/>
              </a:rPr>
              <a:t>Além de publicações em redes sociais, algumas delas contrataram a </a:t>
            </a:r>
            <a:r>
              <a:rPr lang="pt-BR" sz="2000" b="1" dirty="0">
                <a:solidFill>
                  <a:srgbClr val="025E73"/>
                </a:solidFill>
                <a:latin typeface="Nunito Light" pitchFamily="2" charset="0"/>
              </a:rPr>
              <a:t>produção de podcasts</a:t>
            </a:r>
            <a:r>
              <a:rPr lang="pt-BR" sz="2000" dirty="0">
                <a:solidFill>
                  <a:srgbClr val="025E73"/>
                </a:solidFill>
                <a:latin typeface="Nunito Light" pitchFamily="2" charset="0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025E73"/>
                </a:solidFill>
                <a:latin typeface="Nunito Light" pitchFamily="2" charset="0"/>
              </a:rPr>
              <a:t>A </a:t>
            </a:r>
            <a:r>
              <a:rPr lang="pt-BR" sz="2000" b="1" dirty="0">
                <a:solidFill>
                  <a:srgbClr val="025E73"/>
                </a:solidFill>
                <a:latin typeface="Nunito Light" pitchFamily="2" charset="0"/>
              </a:rPr>
              <a:t>Samsung</a:t>
            </a:r>
            <a:r>
              <a:rPr lang="pt-BR" sz="2000" dirty="0">
                <a:solidFill>
                  <a:srgbClr val="025E73"/>
                </a:solidFill>
                <a:latin typeface="Nunito Light" pitchFamily="2" charset="0"/>
              </a:rPr>
              <a:t> patrocinou todo o projeto do </a:t>
            </a:r>
            <a:r>
              <a:rPr lang="pt-BR" sz="2000" b="1" dirty="0">
                <a:solidFill>
                  <a:srgbClr val="025E73"/>
                </a:solidFill>
                <a:latin typeface="Nunito Light" pitchFamily="2" charset="0"/>
              </a:rPr>
              <a:t>Vai te Catar</a:t>
            </a:r>
            <a:r>
              <a:rPr lang="pt-BR" sz="2000" dirty="0">
                <a:solidFill>
                  <a:srgbClr val="025E73"/>
                </a:solidFill>
                <a:latin typeface="Nunito Light" pitchFamily="2" charset="0"/>
              </a:rPr>
              <a:t> realizado através do portal </a:t>
            </a:r>
            <a:r>
              <a:rPr lang="pt-BR" sz="2000" b="1" dirty="0">
                <a:solidFill>
                  <a:srgbClr val="025E73"/>
                </a:solidFill>
                <a:latin typeface="Nunito Light" pitchFamily="2" charset="0"/>
              </a:rPr>
              <a:t>Jovem Nerd </a:t>
            </a:r>
            <a:r>
              <a:rPr lang="pt-BR" sz="2000" dirty="0">
                <a:solidFill>
                  <a:srgbClr val="025E73"/>
                </a:solidFill>
                <a:latin typeface="Nunito Light" pitchFamily="2" charset="0"/>
              </a:rPr>
              <a:t>(foram </a:t>
            </a:r>
            <a:r>
              <a:rPr lang="pt-BR" sz="2000" b="1" dirty="0">
                <a:solidFill>
                  <a:srgbClr val="025E73"/>
                </a:solidFill>
                <a:latin typeface="Nunito Light" pitchFamily="2" charset="0"/>
              </a:rPr>
              <a:t>29 episódios publicados </a:t>
            </a:r>
            <a:r>
              <a:rPr lang="pt-BR" sz="2000" dirty="0">
                <a:solidFill>
                  <a:srgbClr val="025E73"/>
                </a:solidFill>
                <a:latin typeface="Nunito Light" pitchFamily="2" charset="0"/>
              </a:rPr>
              <a:t>durante a </a:t>
            </a:r>
            <a:r>
              <a:rPr lang="pt-BR" sz="2000" b="1" dirty="0">
                <a:solidFill>
                  <a:srgbClr val="025E73"/>
                </a:solidFill>
                <a:latin typeface="Nunito Light" pitchFamily="2" charset="0"/>
              </a:rPr>
              <a:t>Copa do Mundo</a:t>
            </a:r>
            <a:r>
              <a:rPr lang="pt-BR" sz="2000" dirty="0">
                <a:solidFill>
                  <a:srgbClr val="025E73"/>
                </a:solidFill>
                <a:latin typeface="Nunito Light" pitchFamily="2" charset="0"/>
              </a:rPr>
              <a:t> de 2022, um programa </a:t>
            </a:r>
            <a:r>
              <a:rPr lang="pt-BR" sz="2000" b="1" dirty="0">
                <a:solidFill>
                  <a:srgbClr val="025E73"/>
                </a:solidFill>
                <a:latin typeface="Nunito Light" pitchFamily="2" charset="0"/>
              </a:rPr>
              <a:t>diário</a:t>
            </a:r>
            <a:r>
              <a:rPr lang="pt-BR" sz="2000" dirty="0">
                <a:solidFill>
                  <a:srgbClr val="025E73"/>
                </a:solidFill>
                <a:latin typeface="Nunito Light" pitchFamily="2" charset="0"/>
              </a:rPr>
              <a:t>).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025E73"/>
                </a:solidFill>
                <a:latin typeface="Nunito Light" pitchFamily="2" charset="0"/>
              </a:rPr>
              <a:t>A </a:t>
            </a:r>
            <a:r>
              <a:rPr lang="pt-BR" sz="2000" b="1" dirty="0">
                <a:solidFill>
                  <a:srgbClr val="025E73"/>
                </a:solidFill>
                <a:latin typeface="Nunito Light" pitchFamily="2" charset="0"/>
              </a:rPr>
              <a:t>ESPN (Star+)</a:t>
            </a:r>
            <a:r>
              <a:rPr lang="pt-BR" sz="2000" dirty="0">
                <a:solidFill>
                  <a:srgbClr val="025E73"/>
                </a:solidFill>
                <a:latin typeface="Nunito Light" pitchFamily="2" charset="0"/>
              </a:rPr>
              <a:t> contratou um </a:t>
            </a:r>
            <a:r>
              <a:rPr lang="pt-BR" sz="2000" b="1" dirty="0">
                <a:solidFill>
                  <a:srgbClr val="025E73"/>
                </a:solidFill>
                <a:latin typeface="Nunito Light" pitchFamily="2" charset="0"/>
              </a:rPr>
              <a:t>Mau Acompanhado</a:t>
            </a:r>
            <a:r>
              <a:rPr lang="pt-BR" sz="2000" dirty="0">
                <a:solidFill>
                  <a:srgbClr val="025E73"/>
                </a:solidFill>
                <a:latin typeface="Nunito Light" pitchFamily="2" charset="0"/>
              </a:rPr>
              <a:t> sobre o </a:t>
            </a:r>
            <a:r>
              <a:rPr lang="pt-BR" sz="2000" b="1" dirty="0">
                <a:solidFill>
                  <a:srgbClr val="025E73"/>
                </a:solidFill>
                <a:latin typeface="Nunito Light" pitchFamily="2" charset="0"/>
              </a:rPr>
              <a:t>Superbowl (NFL) </a:t>
            </a:r>
            <a:r>
              <a:rPr lang="pt-BR" sz="2000" dirty="0">
                <a:solidFill>
                  <a:srgbClr val="025E73"/>
                </a:solidFill>
                <a:latin typeface="Nunito Light" pitchFamily="2" charset="0"/>
              </a:rPr>
              <a:t>de </a:t>
            </a:r>
            <a:r>
              <a:rPr lang="pt-BR" sz="2000" b="1" dirty="0">
                <a:solidFill>
                  <a:srgbClr val="025E73"/>
                </a:solidFill>
                <a:latin typeface="Nunito Light" pitchFamily="2" charset="0"/>
              </a:rPr>
              <a:t>2023</a:t>
            </a:r>
            <a:r>
              <a:rPr lang="pt-BR" sz="2000" dirty="0">
                <a:solidFill>
                  <a:srgbClr val="025E73"/>
                </a:solidFill>
                <a:latin typeface="Nunito Light" pitchFamily="2" charset="0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025E73"/>
                </a:solidFill>
                <a:latin typeface="Nunito Light" pitchFamily="2" charset="0"/>
              </a:rPr>
              <a:t>A </a:t>
            </a:r>
            <a:r>
              <a:rPr lang="pt-BR" sz="2000" b="1" dirty="0">
                <a:solidFill>
                  <a:srgbClr val="025E73"/>
                </a:solidFill>
                <a:latin typeface="Nunito Light" pitchFamily="2" charset="0"/>
              </a:rPr>
              <a:t>Paramount</a:t>
            </a:r>
            <a:r>
              <a:rPr lang="pt-BR" sz="2000" dirty="0">
                <a:solidFill>
                  <a:srgbClr val="025E73"/>
                </a:solidFill>
                <a:latin typeface="Nunito Light" pitchFamily="2" charset="0"/>
              </a:rPr>
              <a:t> contratou um </a:t>
            </a:r>
            <a:r>
              <a:rPr lang="pt-BR" sz="2000" b="1" dirty="0">
                <a:solidFill>
                  <a:srgbClr val="025E73"/>
                </a:solidFill>
                <a:latin typeface="Nunito Light" pitchFamily="2" charset="0"/>
              </a:rPr>
              <a:t>Mau Acompanhado </a:t>
            </a:r>
            <a:r>
              <a:rPr lang="pt-BR" sz="2000" dirty="0">
                <a:solidFill>
                  <a:srgbClr val="025E73"/>
                </a:solidFill>
                <a:latin typeface="Nunito Light" pitchFamily="2" charset="0"/>
              </a:rPr>
              <a:t>para divulgar o filme </a:t>
            </a:r>
            <a:r>
              <a:rPr lang="pt-BR" sz="2000" b="1" dirty="0">
                <a:solidFill>
                  <a:srgbClr val="025E73"/>
                </a:solidFill>
                <a:latin typeface="Nunito Light" pitchFamily="2" charset="0"/>
              </a:rPr>
              <a:t>Sonic 3 </a:t>
            </a:r>
            <a:r>
              <a:rPr lang="pt-BR" sz="2000" dirty="0">
                <a:solidFill>
                  <a:srgbClr val="025E73"/>
                </a:solidFill>
                <a:latin typeface="Nunito Light" pitchFamily="2" charset="0"/>
              </a:rPr>
              <a:t>em </a:t>
            </a:r>
            <a:r>
              <a:rPr lang="pt-BR" sz="2000" b="1" dirty="0">
                <a:solidFill>
                  <a:srgbClr val="025E73"/>
                </a:solidFill>
                <a:latin typeface="Nunito Light" pitchFamily="2" charset="0"/>
              </a:rPr>
              <a:t>2024</a:t>
            </a:r>
            <a:r>
              <a:rPr lang="pt-BR" sz="2000" dirty="0">
                <a:solidFill>
                  <a:srgbClr val="025E73"/>
                </a:solidFill>
                <a:latin typeface="Nunito Light" pitchFamily="2" charset="0"/>
              </a:rPr>
              <a:t>;</a:t>
            </a:r>
          </a:p>
          <a:p>
            <a:pPr marL="342900" indent="-342900">
              <a:buFontTx/>
              <a:buChar char="-"/>
            </a:pPr>
            <a:endParaRPr lang="pt-BR" sz="2000" b="1" dirty="0">
              <a:solidFill>
                <a:srgbClr val="025E73"/>
              </a:solidFill>
              <a:latin typeface="Nuni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280853"/>
      </p:ext>
    </p:extLst>
  </p:cSld>
  <p:clrMapOvr>
    <a:masterClrMapping/>
  </p:clrMapOvr>
  <p:transition spd="slow">
    <p:push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99A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FFF4DA-8029-7D74-8CCE-2BE7567B3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6B2B4E8-4F48-CA42-B57A-81FC07D451F0}"/>
              </a:ext>
            </a:extLst>
          </p:cNvPr>
          <p:cNvSpPr>
            <a:spLocks/>
          </p:cNvSpPr>
          <p:nvPr/>
        </p:nvSpPr>
        <p:spPr>
          <a:xfrm>
            <a:off x="698550" y="4760084"/>
            <a:ext cx="3812491" cy="1800000"/>
          </a:xfrm>
          <a:prstGeom prst="roundRect">
            <a:avLst/>
          </a:prstGeom>
          <a:solidFill>
            <a:srgbClr val="EBF2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6E9EF0D-26AD-D275-28DE-2833A321FF92}"/>
              </a:ext>
            </a:extLst>
          </p:cNvPr>
          <p:cNvSpPr>
            <a:spLocks/>
          </p:cNvSpPr>
          <p:nvPr/>
        </p:nvSpPr>
        <p:spPr>
          <a:xfrm>
            <a:off x="698550" y="3286026"/>
            <a:ext cx="7473903" cy="1459552"/>
          </a:xfrm>
          <a:prstGeom prst="roundRect">
            <a:avLst/>
          </a:prstGeom>
          <a:solidFill>
            <a:srgbClr val="EBF2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7F390C1-5EB6-43E8-2E21-110C6FACE393}"/>
              </a:ext>
            </a:extLst>
          </p:cNvPr>
          <p:cNvSpPr>
            <a:spLocks/>
          </p:cNvSpPr>
          <p:nvPr/>
        </p:nvSpPr>
        <p:spPr>
          <a:xfrm>
            <a:off x="8491692" y="1093922"/>
            <a:ext cx="3486947" cy="5593486"/>
          </a:xfrm>
          <a:prstGeom prst="roundRect">
            <a:avLst/>
          </a:prstGeom>
          <a:solidFill>
            <a:srgbClr val="EBF2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4D7BBC8-40D4-A5B4-B8AA-04EAB1EAA9F3}"/>
              </a:ext>
            </a:extLst>
          </p:cNvPr>
          <p:cNvSpPr>
            <a:spLocks/>
          </p:cNvSpPr>
          <p:nvPr/>
        </p:nvSpPr>
        <p:spPr>
          <a:xfrm>
            <a:off x="680721" y="1801808"/>
            <a:ext cx="6045199" cy="1459552"/>
          </a:xfrm>
          <a:prstGeom prst="roundRect">
            <a:avLst/>
          </a:prstGeom>
          <a:solidFill>
            <a:srgbClr val="EBF2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9DCDEAF-9365-8706-9F2C-3E987B5DC64C}"/>
              </a:ext>
            </a:extLst>
          </p:cNvPr>
          <p:cNvSpPr txBox="1"/>
          <p:nvPr/>
        </p:nvSpPr>
        <p:spPr>
          <a:xfrm>
            <a:off x="213359" y="170592"/>
            <a:ext cx="11765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rgbClr val="024059"/>
                </a:solidFill>
                <a:latin typeface="Nunito Black" panose="020F0502020204030204" pitchFamily="2" charset="0"/>
              </a:rPr>
              <a:t>Cases de </a:t>
            </a:r>
            <a:r>
              <a:rPr lang="pt-BR" sz="5400" b="1" dirty="0">
                <a:solidFill>
                  <a:srgbClr val="EBF2F1"/>
                </a:solidFill>
                <a:latin typeface="Nunito Black" panose="020F0502020204030204" pitchFamily="2" charset="0"/>
              </a:rPr>
              <a:t>podcasts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D805FF-AC97-F41F-8BF4-4B4A687DFF61}"/>
              </a:ext>
            </a:extLst>
          </p:cNvPr>
          <p:cNvSpPr txBox="1"/>
          <p:nvPr/>
        </p:nvSpPr>
        <p:spPr>
          <a:xfrm>
            <a:off x="213358" y="1093922"/>
            <a:ext cx="8051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024059"/>
                </a:solidFill>
                <a:latin typeface="Nunito Light" pitchFamily="2" charset="0"/>
              </a:rPr>
              <a:t>As marcas aqui notadas se interessaram pelo </a:t>
            </a:r>
            <a:r>
              <a:rPr lang="pt-BR" sz="1600" b="1" dirty="0">
                <a:solidFill>
                  <a:srgbClr val="024059"/>
                </a:solidFill>
                <a:latin typeface="Nunito Light" pitchFamily="2" charset="0"/>
              </a:rPr>
              <a:t>público dos podcasts</a:t>
            </a:r>
            <a:r>
              <a:rPr lang="pt-BR" sz="1600" dirty="0">
                <a:solidFill>
                  <a:srgbClr val="024059"/>
                </a:solidFill>
                <a:latin typeface="Nunito Light" pitchFamily="2" charset="0"/>
              </a:rPr>
              <a:t> que produzo, e aqui estão algumas </a:t>
            </a:r>
            <a:r>
              <a:rPr lang="pt-BR" sz="1600" b="1" dirty="0">
                <a:solidFill>
                  <a:srgbClr val="024059"/>
                </a:solidFill>
                <a:latin typeface="Nunito Light" pitchFamily="2" charset="0"/>
              </a:rPr>
              <a:t>experiências</a:t>
            </a:r>
            <a:r>
              <a:rPr lang="pt-BR" sz="1600" dirty="0">
                <a:solidFill>
                  <a:srgbClr val="024059"/>
                </a:solidFill>
                <a:latin typeface="Nunito Light" pitchFamily="2" charset="0"/>
              </a:rPr>
              <a:t> dessas parcerias de sucesso!</a:t>
            </a:r>
          </a:p>
        </p:txBody>
      </p:sp>
      <p:pic>
        <p:nvPicPr>
          <p:cNvPr id="6" name="Picture 16">
            <a:extLst>
              <a:ext uri="{FF2B5EF4-FFF2-40B4-BE49-F238E27FC236}">
                <a16:creationId xmlns:a16="http://schemas.microsoft.com/office/drawing/2014/main" id="{421A4DA1-5C97-C54E-C118-F286E8F22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49" y="3115802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>
            <a:extLst>
              <a:ext uri="{FF2B5EF4-FFF2-40B4-BE49-F238E27FC236}">
                <a16:creationId xmlns:a16="http://schemas.microsoft.com/office/drawing/2014/main" id="{04244348-F5F8-F1AC-90A3-7B4BAD004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164" y="205960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EAB9F4E8-3B4E-16E9-863D-2976708FE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733" y="2103939"/>
            <a:ext cx="1116861" cy="91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2" descr="Como conseguir cupons de desconto e economizar ainda mais em suas compras?">
            <a:extLst>
              <a:ext uri="{FF2B5EF4-FFF2-40B4-BE49-F238E27FC236}">
                <a16:creationId xmlns:a16="http://schemas.microsoft.com/office/drawing/2014/main" id="{6A5213B5-2F8E-21D7-0265-5DB5EC514C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60" b="10768"/>
          <a:stretch/>
        </p:blipFill>
        <p:spPr bwMode="auto">
          <a:xfrm>
            <a:off x="706106" y="2353405"/>
            <a:ext cx="2295698" cy="41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4" descr="Konami logo and symbol, meaning, history, PNG">
            <a:extLst>
              <a:ext uri="{FF2B5EF4-FFF2-40B4-BE49-F238E27FC236}">
                <a16:creationId xmlns:a16="http://schemas.microsoft.com/office/drawing/2014/main" id="{3C3D07BD-EA0C-4C95-77EE-DDB4D8BDE2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27" b="34662"/>
          <a:stretch/>
        </p:blipFill>
        <p:spPr bwMode="auto">
          <a:xfrm>
            <a:off x="2292334" y="4276690"/>
            <a:ext cx="2169163" cy="3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D3D143F-7966-637C-FD7D-4988C862F5E5}"/>
              </a:ext>
            </a:extLst>
          </p:cNvPr>
          <p:cNvSpPr txBox="1"/>
          <p:nvPr/>
        </p:nvSpPr>
        <p:spPr>
          <a:xfrm>
            <a:off x="3051326" y="1960586"/>
            <a:ext cx="3504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24059"/>
                </a:solidFill>
                <a:latin typeface="Nunito Light" pitchFamily="2" charset="0"/>
              </a:rPr>
              <a:t>Uma </a:t>
            </a:r>
            <a:r>
              <a:rPr lang="pt-BR" b="1" dirty="0">
                <a:solidFill>
                  <a:srgbClr val="024059"/>
                </a:solidFill>
                <a:latin typeface="Nunito Light" pitchFamily="2" charset="0"/>
              </a:rPr>
              <a:t>parceria</a:t>
            </a:r>
            <a:r>
              <a:rPr lang="pt-BR" dirty="0">
                <a:solidFill>
                  <a:srgbClr val="024059"/>
                </a:solidFill>
                <a:latin typeface="Nunito Light" pitchFamily="2" charset="0"/>
              </a:rPr>
              <a:t> </a:t>
            </a:r>
            <a:r>
              <a:rPr lang="pt-BR" b="1" dirty="0">
                <a:solidFill>
                  <a:srgbClr val="024059"/>
                </a:solidFill>
                <a:latin typeface="Nunito Light" pitchFamily="2" charset="0"/>
              </a:rPr>
              <a:t>duradoura</a:t>
            </a:r>
            <a:r>
              <a:rPr lang="pt-BR" dirty="0">
                <a:solidFill>
                  <a:srgbClr val="024059"/>
                </a:solidFill>
                <a:latin typeface="Nunito Light" pitchFamily="2" charset="0"/>
              </a:rPr>
              <a:t>! Já contratou </a:t>
            </a:r>
            <a:r>
              <a:rPr lang="pt-BR" b="1" dirty="0">
                <a:solidFill>
                  <a:srgbClr val="024059"/>
                </a:solidFill>
                <a:latin typeface="Nunito Light" pitchFamily="2" charset="0"/>
              </a:rPr>
              <a:t>diversos spots</a:t>
            </a:r>
            <a:r>
              <a:rPr lang="pt-BR" dirty="0">
                <a:solidFill>
                  <a:srgbClr val="024059"/>
                </a:solidFill>
                <a:latin typeface="Nunito Light" pitchFamily="2" charset="0"/>
              </a:rPr>
              <a:t> e até mesmo um </a:t>
            </a:r>
            <a:r>
              <a:rPr lang="pt-BR" b="1" dirty="0">
                <a:solidFill>
                  <a:srgbClr val="024059"/>
                </a:solidFill>
                <a:latin typeface="Nunito Light" pitchFamily="2" charset="0"/>
              </a:rPr>
              <a:t>programa temático </a:t>
            </a:r>
            <a:r>
              <a:rPr lang="pt-BR" dirty="0">
                <a:solidFill>
                  <a:srgbClr val="024059"/>
                </a:solidFill>
                <a:latin typeface="Nunito Light" pitchFamily="2" charset="0"/>
              </a:rPr>
              <a:t>sobre o </a:t>
            </a:r>
            <a:r>
              <a:rPr lang="pt-BR" b="1" dirty="0">
                <a:solidFill>
                  <a:srgbClr val="024059"/>
                </a:solidFill>
                <a:latin typeface="Nunito Light" pitchFamily="2" charset="0"/>
              </a:rPr>
              <a:t>mercado da bola</a:t>
            </a:r>
            <a:r>
              <a:rPr lang="pt-BR" dirty="0">
                <a:solidFill>
                  <a:srgbClr val="024059"/>
                </a:solidFill>
                <a:latin typeface="Nunito Light" pitchFamily="2" charset="0"/>
              </a:rPr>
              <a:t>! 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FACD0B1-B69A-8A40-CB84-E066338A1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840" y="1429302"/>
            <a:ext cx="1731613" cy="173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F3A8C27-1B05-4C1B-B348-365BA84CB504}"/>
              </a:ext>
            </a:extLst>
          </p:cNvPr>
          <p:cNvSpPr txBox="1"/>
          <p:nvPr/>
        </p:nvSpPr>
        <p:spPr>
          <a:xfrm>
            <a:off x="2185139" y="3319693"/>
            <a:ext cx="5881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24059"/>
                </a:solidFill>
                <a:latin typeface="Nunito Light" pitchFamily="2" charset="0"/>
              </a:rPr>
              <a:t>Tivemos o prazer de fazer uma campanha de divulgação do game </a:t>
            </a:r>
            <a:r>
              <a:rPr lang="pt-BR" b="1" dirty="0" err="1">
                <a:solidFill>
                  <a:srgbClr val="024059"/>
                </a:solidFill>
                <a:latin typeface="Nunito Light" pitchFamily="2" charset="0"/>
              </a:rPr>
              <a:t>eFootball</a:t>
            </a:r>
            <a:r>
              <a:rPr lang="pt-BR" b="1" dirty="0">
                <a:solidFill>
                  <a:srgbClr val="024059"/>
                </a:solidFill>
                <a:latin typeface="Nunito Light" pitchFamily="2" charset="0"/>
              </a:rPr>
              <a:t> PES 2020</a:t>
            </a:r>
            <a:r>
              <a:rPr lang="pt-BR" dirty="0">
                <a:solidFill>
                  <a:srgbClr val="024059"/>
                </a:solidFill>
                <a:latin typeface="Nunito Light" pitchFamily="2" charset="0"/>
              </a:rPr>
              <a:t>. De quebra, fomos convidados para participar do </a:t>
            </a:r>
            <a:r>
              <a:rPr lang="pt-BR" b="1" dirty="0">
                <a:solidFill>
                  <a:srgbClr val="024059"/>
                </a:solidFill>
                <a:latin typeface="Nunito Light" pitchFamily="2" charset="0"/>
              </a:rPr>
              <a:t>evento de lançamento</a:t>
            </a:r>
            <a:r>
              <a:rPr lang="pt-BR" dirty="0">
                <a:solidFill>
                  <a:srgbClr val="024059"/>
                </a:solidFill>
                <a:latin typeface="Nunito Light" pitchFamily="2" charset="0"/>
              </a:rPr>
              <a:t>!</a:t>
            </a:r>
          </a:p>
        </p:txBody>
      </p:sp>
      <p:pic>
        <p:nvPicPr>
          <p:cNvPr id="29" name="Picture 28" descr="A green text on a black background&#10;&#10;AI-generated content may be incorrect.">
            <a:extLst>
              <a:ext uri="{FF2B5EF4-FFF2-40B4-BE49-F238E27FC236}">
                <a16:creationId xmlns:a16="http://schemas.microsoft.com/office/drawing/2014/main" id="{1EE7CFBB-C69F-5E98-818C-101F6A30C2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244" y="4706491"/>
            <a:ext cx="1607101" cy="84104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C522CDC-3583-D512-D416-4C869992B90B}"/>
              </a:ext>
            </a:extLst>
          </p:cNvPr>
          <p:cNvSpPr txBox="1"/>
          <p:nvPr/>
        </p:nvSpPr>
        <p:spPr>
          <a:xfrm>
            <a:off x="698550" y="5311500"/>
            <a:ext cx="38124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024059"/>
                </a:solidFill>
                <a:latin typeface="Nunito Light" pitchFamily="2" charset="0"/>
              </a:rPr>
              <a:t>Estamos realizando uma campanha (</a:t>
            </a:r>
            <a:r>
              <a:rPr lang="pt-BR" b="1" dirty="0">
                <a:solidFill>
                  <a:srgbClr val="024059"/>
                </a:solidFill>
                <a:latin typeface="Nunito Light" pitchFamily="2" charset="0"/>
              </a:rPr>
              <a:t>de longa duração</a:t>
            </a:r>
            <a:r>
              <a:rPr lang="pt-BR" dirty="0">
                <a:solidFill>
                  <a:srgbClr val="024059"/>
                </a:solidFill>
                <a:latin typeface="Nunito Light" pitchFamily="2" charset="0"/>
              </a:rPr>
              <a:t>) de </a:t>
            </a:r>
            <a:r>
              <a:rPr lang="pt-BR" b="1" dirty="0">
                <a:solidFill>
                  <a:srgbClr val="024059"/>
                </a:solidFill>
                <a:latin typeface="Nunito Light" pitchFamily="2" charset="0"/>
              </a:rPr>
              <a:t>spots</a:t>
            </a:r>
            <a:r>
              <a:rPr lang="pt-BR" dirty="0">
                <a:solidFill>
                  <a:srgbClr val="024059"/>
                </a:solidFill>
                <a:latin typeface="Nunito Light" pitchFamily="2" charset="0"/>
              </a:rPr>
              <a:t> que tocam no início dos </a:t>
            </a:r>
            <a:r>
              <a:rPr lang="pt-BR" b="1" dirty="0">
                <a:solidFill>
                  <a:srgbClr val="024059"/>
                </a:solidFill>
                <a:latin typeface="Nunito Light" pitchFamily="2" charset="0"/>
              </a:rPr>
              <a:t>programas</a:t>
            </a:r>
            <a:r>
              <a:rPr lang="pt-BR" dirty="0">
                <a:solidFill>
                  <a:srgbClr val="024059"/>
                </a:solidFill>
                <a:latin typeface="Nunito Light" pitchFamily="2" charset="0"/>
              </a:rPr>
              <a:t> entre </a:t>
            </a:r>
            <a:r>
              <a:rPr lang="pt-BR" b="1" dirty="0">
                <a:solidFill>
                  <a:srgbClr val="024059"/>
                </a:solidFill>
                <a:latin typeface="Nunito Light" pitchFamily="2" charset="0"/>
              </a:rPr>
              <a:t>fevereiro</a:t>
            </a:r>
            <a:r>
              <a:rPr lang="pt-BR" dirty="0">
                <a:solidFill>
                  <a:srgbClr val="024059"/>
                </a:solidFill>
                <a:latin typeface="Nunito Light" pitchFamily="2" charset="0"/>
              </a:rPr>
              <a:t> e </a:t>
            </a:r>
            <a:r>
              <a:rPr lang="pt-BR" b="1" dirty="0">
                <a:solidFill>
                  <a:srgbClr val="024059"/>
                </a:solidFill>
                <a:latin typeface="Nunito Light" pitchFamily="2" charset="0"/>
              </a:rPr>
              <a:t>junho</a:t>
            </a:r>
            <a:r>
              <a:rPr lang="pt-BR" dirty="0">
                <a:solidFill>
                  <a:srgbClr val="024059"/>
                </a:solidFill>
                <a:latin typeface="Nunito Light" pitchFamily="2" charset="0"/>
              </a:rPr>
              <a:t> de 2025 .</a:t>
            </a:r>
          </a:p>
        </p:txBody>
      </p:sp>
      <p:pic>
        <p:nvPicPr>
          <p:cNvPr id="32" name="Picture 31" descr="Two men posing for a picture&#10;&#10;AI-generated content may be incorrect.">
            <a:extLst>
              <a:ext uri="{FF2B5EF4-FFF2-40B4-BE49-F238E27FC236}">
                <a16:creationId xmlns:a16="http://schemas.microsoft.com/office/drawing/2014/main" id="{8786AF72-8E64-552F-3F63-07D33B8F49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6" b="25201"/>
          <a:stretch/>
        </p:blipFill>
        <p:spPr>
          <a:xfrm>
            <a:off x="5174117" y="4243023"/>
            <a:ext cx="2773162" cy="240675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4EF8347-36C0-1409-4089-0147DF21A3E2}"/>
              </a:ext>
            </a:extLst>
          </p:cNvPr>
          <p:cNvSpPr txBox="1"/>
          <p:nvPr/>
        </p:nvSpPr>
        <p:spPr>
          <a:xfrm>
            <a:off x="8708865" y="3115540"/>
            <a:ext cx="30525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024059"/>
                </a:solidFill>
                <a:latin typeface="Nunito Light" pitchFamily="2" charset="0"/>
              </a:rPr>
              <a:t>Antes mesmo do podcast completar um ano de vida, fechamos uma parceria com a </a:t>
            </a:r>
            <a:r>
              <a:rPr lang="pt-BR" b="1" dirty="0" err="1">
                <a:solidFill>
                  <a:srgbClr val="024059"/>
                </a:solidFill>
                <a:latin typeface="Nunito Light" pitchFamily="2" charset="0"/>
              </a:rPr>
              <a:t>NordVPN</a:t>
            </a:r>
            <a:r>
              <a:rPr lang="pt-BR" dirty="0">
                <a:solidFill>
                  <a:srgbClr val="024059"/>
                </a:solidFill>
                <a:latin typeface="Nunito Light" pitchFamily="2" charset="0"/>
              </a:rPr>
              <a:t> para a divulgação de </a:t>
            </a:r>
            <a:r>
              <a:rPr lang="pt-BR" b="1" dirty="0">
                <a:solidFill>
                  <a:srgbClr val="024059"/>
                </a:solidFill>
                <a:latin typeface="Nunito Light" pitchFamily="2" charset="0"/>
              </a:rPr>
              <a:t>spots</a:t>
            </a:r>
            <a:r>
              <a:rPr lang="pt-BR" dirty="0">
                <a:solidFill>
                  <a:srgbClr val="024059"/>
                </a:solidFill>
                <a:latin typeface="Nunito Light" pitchFamily="2" charset="0"/>
              </a:rPr>
              <a:t> nos programas.</a:t>
            </a:r>
          </a:p>
          <a:p>
            <a:pPr algn="ctr"/>
            <a:endParaRPr lang="pt-BR" dirty="0">
              <a:solidFill>
                <a:srgbClr val="024059"/>
              </a:solidFill>
              <a:latin typeface="Nunito Light" pitchFamily="2" charset="0"/>
            </a:endParaRPr>
          </a:p>
          <a:p>
            <a:pPr algn="ctr"/>
            <a:r>
              <a:rPr lang="pt-BR" dirty="0">
                <a:solidFill>
                  <a:srgbClr val="024059"/>
                </a:solidFill>
                <a:latin typeface="Nunito Light" pitchFamily="2" charset="0"/>
              </a:rPr>
              <a:t>A campanha já foi renovada </a:t>
            </a:r>
            <a:r>
              <a:rPr lang="pt-BR" b="1" dirty="0">
                <a:solidFill>
                  <a:srgbClr val="024059"/>
                </a:solidFill>
                <a:latin typeface="Nunito Light" pitchFamily="2" charset="0"/>
              </a:rPr>
              <a:t>três vezes</a:t>
            </a:r>
            <a:r>
              <a:rPr lang="pt-BR" dirty="0">
                <a:solidFill>
                  <a:srgbClr val="024059"/>
                </a:solidFill>
                <a:latin typeface="Nunito Light" pitchFamily="2" charset="0"/>
              </a:rPr>
              <a:t>, e até agora tivemos </a:t>
            </a:r>
            <a:r>
              <a:rPr lang="pt-BR" b="1" dirty="0">
                <a:solidFill>
                  <a:srgbClr val="024059"/>
                </a:solidFill>
                <a:latin typeface="Nunito Light" pitchFamily="2" charset="0"/>
              </a:rPr>
              <a:t>sete programas </a:t>
            </a:r>
            <a:r>
              <a:rPr lang="pt-BR" dirty="0">
                <a:solidFill>
                  <a:srgbClr val="024059"/>
                </a:solidFill>
                <a:latin typeface="Nunito Light" pitchFamily="2" charset="0"/>
              </a:rPr>
              <a:t>com </a:t>
            </a:r>
            <a:r>
              <a:rPr lang="pt-BR" b="1" dirty="0">
                <a:solidFill>
                  <a:srgbClr val="024059"/>
                </a:solidFill>
                <a:latin typeface="Nunito Light" pitchFamily="2" charset="0"/>
              </a:rPr>
              <a:t>publicidade</a:t>
            </a:r>
            <a:r>
              <a:rPr lang="pt-BR" dirty="0">
                <a:solidFill>
                  <a:srgbClr val="024059"/>
                </a:solidFill>
                <a:latin typeface="Nunito Light" pitchFamily="2" charset="0"/>
              </a:rPr>
              <a:t> da </a:t>
            </a:r>
            <a:r>
              <a:rPr lang="pt-BR" b="1" dirty="0" err="1">
                <a:solidFill>
                  <a:srgbClr val="024059"/>
                </a:solidFill>
                <a:latin typeface="Nunito Light" pitchFamily="2" charset="0"/>
              </a:rPr>
              <a:t>NordVPN</a:t>
            </a:r>
            <a:r>
              <a:rPr lang="pt-BR" dirty="0">
                <a:solidFill>
                  <a:srgbClr val="024059"/>
                </a:solidFill>
                <a:latin typeface="Nunito Light" pitchFamily="2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5011593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EBF2F1"/>
            </a:gs>
            <a:gs pos="50000">
              <a:srgbClr val="6099A6"/>
            </a:gs>
          </a:gsLst>
          <a:lin ang="108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9626B2-266D-D4B2-BF4F-6E1BE418F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952DE18-5945-AF3C-CE15-CD942649DF7B}"/>
              </a:ext>
            </a:extLst>
          </p:cNvPr>
          <p:cNvSpPr txBox="1"/>
          <p:nvPr/>
        </p:nvSpPr>
        <p:spPr>
          <a:xfrm>
            <a:off x="2457291" y="138391"/>
            <a:ext cx="6931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solidFill>
                  <a:srgbClr val="EBF2F1"/>
                </a:solidFill>
                <a:latin typeface="Nunito Black" pitchFamily="2" charset="0"/>
              </a:rPr>
              <a:t>Formatos </a:t>
            </a:r>
            <a:r>
              <a:rPr lang="pt-BR" sz="5400" dirty="0">
                <a:solidFill>
                  <a:srgbClr val="6099A6"/>
                </a:solidFill>
                <a:latin typeface="Nunito Black" pitchFamily="2" charset="0"/>
              </a:rPr>
              <a:t>de mídia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374BE4-2A29-D257-D594-9B6688713A23}"/>
              </a:ext>
            </a:extLst>
          </p:cNvPr>
          <p:cNvSpPr txBox="1"/>
          <p:nvPr/>
        </p:nvSpPr>
        <p:spPr>
          <a:xfrm>
            <a:off x="0" y="964756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EBF2F1"/>
                </a:solidFill>
                <a:latin typeface="Nunito Light" pitchFamily="2" charset="0"/>
              </a:rPr>
              <a:t>Sugestões para redes sociais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70F2A2-8F15-696C-9962-64D8F42B8447}"/>
              </a:ext>
            </a:extLst>
          </p:cNvPr>
          <p:cNvSpPr txBox="1"/>
          <p:nvPr/>
        </p:nvSpPr>
        <p:spPr>
          <a:xfrm>
            <a:off x="6096000" y="964755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6099A6"/>
                </a:solidFill>
                <a:latin typeface="Nunito Light" pitchFamily="2" charset="0"/>
              </a:rPr>
              <a:t>Sugestões para podcasts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D50746C-C133-E5DC-3202-F279D0A2F50C}"/>
              </a:ext>
            </a:extLst>
          </p:cNvPr>
          <p:cNvSpPr>
            <a:spLocks/>
          </p:cNvSpPr>
          <p:nvPr/>
        </p:nvSpPr>
        <p:spPr>
          <a:xfrm>
            <a:off x="6333233" y="1531643"/>
            <a:ext cx="2062480" cy="1394437"/>
          </a:xfrm>
          <a:prstGeom prst="roundRect">
            <a:avLst/>
          </a:prstGeom>
          <a:solidFill>
            <a:srgbClr val="6099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5C07A59-2CD6-0FF4-614C-0AFE5FA6A721}"/>
              </a:ext>
            </a:extLst>
          </p:cNvPr>
          <p:cNvSpPr>
            <a:spLocks/>
          </p:cNvSpPr>
          <p:nvPr/>
        </p:nvSpPr>
        <p:spPr>
          <a:xfrm>
            <a:off x="6333233" y="3234702"/>
            <a:ext cx="2062480" cy="1394437"/>
          </a:xfrm>
          <a:prstGeom prst="roundRect">
            <a:avLst/>
          </a:prstGeom>
          <a:solidFill>
            <a:srgbClr val="6099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A53AB88-E458-0CDB-E80B-6F9D1D52CE91}"/>
              </a:ext>
            </a:extLst>
          </p:cNvPr>
          <p:cNvSpPr>
            <a:spLocks/>
          </p:cNvSpPr>
          <p:nvPr/>
        </p:nvSpPr>
        <p:spPr>
          <a:xfrm>
            <a:off x="6333233" y="4937761"/>
            <a:ext cx="2062480" cy="1394437"/>
          </a:xfrm>
          <a:prstGeom prst="roundRect">
            <a:avLst/>
          </a:prstGeom>
          <a:solidFill>
            <a:srgbClr val="6099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77670B-94D8-C6D1-FF84-84520BDBBEED}"/>
              </a:ext>
            </a:extLst>
          </p:cNvPr>
          <p:cNvSpPr txBox="1"/>
          <p:nvPr/>
        </p:nvSpPr>
        <p:spPr>
          <a:xfrm>
            <a:off x="6333233" y="1699937"/>
            <a:ext cx="2062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rgbClr val="EBF2F1"/>
                </a:solidFill>
                <a:latin typeface="Nunito Black" panose="020F0502020204030204" pitchFamily="2" charset="0"/>
              </a:rPr>
              <a:t>SPOT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2AED95-B4B7-2F65-F5BA-40939D31D7F6}"/>
              </a:ext>
            </a:extLst>
          </p:cNvPr>
          <p:cNvSpPr txBox="1"/>
          <p:nvPr/>
        </p:nvSpPr>
        <p:spPr>
          <a:xfrm>
            <a:off x="6333233" y="2348406"/>
            <a:ext cx="2062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EBF2F1"/>
                </a:solidFill>
                <a:latin typeface="Nunito Black" panose="020F0502020204030204" pitchFamily="2" charset="0"/>
              </a:rPr>
              <a:t>COMERCIAL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FB3121-A2F8-AD38-7856-82DA494C680C}"/>
              </a:ext>
            </a:extLst>
          </p:cNvPr>
          <p:cNvSpPr txBox="1"/>
          <p:nvPr/>
        </p:nvSpPr>
        <p:spPr>
          <a:xfrm>
            <a:off x="6333233" y="3430321"/>
            <a:ext cx="2062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rgbClr val="EBF2F1"/>
                </a:solidFill>
                <a:latin typeface="Nunito Black" panose="020F0502020204030204" pitchFamily="2" charset="0"/>
              </a:rPr>
              <a:t>SPOT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626801-49F8-C920-A3C2-C56EB1AF443E}"/>
              </a:ext>
            </a:extLst>
          </p:cNvPr>
          <p:cNvSpPr txBox="1"/>
          <p:nvPr/>
        </p:nvSpPr>
        <p:spPr>
          <a:xfrm>
            <a:off x="6333233" y="4076652"/>
            <a:ext cx="206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EBF2F1"/>
                </a:solidFill>
                <a:latin typeface="Nunito Black" panose="020F0502020204030204" pitchFamily="2" charset="0"/>
              </a:rPr>
              <a:t>TESTEMUNHAL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227750-3647-462B-24AC-98E49C7149FB}"/>
              </a:ext>
            </a:extLst>
          </p:cNvPr>
          <p:cNvSpPr txBox="1"/>
          <p:nvPr/>
        </p:nvSpPr>
        <p:spPr>
          <a:xfrm>
            <a:off x="6333233" y="5210348"/>
            <a:ext cx="2062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EBF2F1"/>
                </a:solidFill>
                <a:latin typeface="Nunito Black" panose="020F0502020204030204" pitchFamily="2" charset="0"/>
              </a:rPr>
              <a:t>EPISÓDIO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5AEDD2-AAF5-9BB2-006D-2BE6DE0CB650}"/>
              </a:ext>
            </a:extLst>
          </p:cNvPr>
          <p:cNvSpPr txBox="1"/>
          <p:nvPr/>
        </p:nvSpPr>
        <p:spPr>
          <a:xfrm>
            <a:off x="6333233" y="5634979"/>
            <a:ext cx="2062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EBF2F1"/>
                </a:solidFill>
                <a:latin typeface="Nunito Black" panose="020F0502020204030204" pitchFamily="2" charset="0"/>
              </a:rPr>
              <a:t>TEMÁTICO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6D9331A-DEDF-B7B5-2E0A-05CE5DD8A080}"/>
              </a:ext>
            </a:extLst>
          </p:cNvPr>
          <p:cNvSpPr>
            <a:spLocks/>
          </p:cNvSpPr>
          <p:nvPr/>
        </p:nvSpPr>
        <p:spPr>
          <a:xfrm>
            <a:off x="237233" y="1531643"/>
            <a:ext cx="2062480" cy="1394437"/>
          </a:xfrm>
          <a:prstGeom prst="roundRect">
            <a:avLst/>
          </a:prstGeom>
          <a:solidFill>
            <a:srgbClr val="EBF2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07A4772-C920-9F08-9D44-90045E09998E}"/>
              </a:ext>
            </a:extLst>
          </p:cNvPr>
          <p:cNvSpPr>
            <a:spLocks/>
          </p:cNvSpPr>
          <p:nvPr/>
        </p:nvSpPr>
        <p:spPr>
          <a:xfrm>
            <a:off x="237233" y="3234702"/>
            <a:ext cx="2062480" cy="1394437"/>
          </a:xfrm>
          <a:prstGeom prst="roundRect">
            <a:avLst/>
          </a:prstGeom>
          <a:solidFill>
            <a:srgbClr val="EBF2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2A6C23F-EC43-C653-E906-29EE728DDA9E}"/>
              </a:ext>
            </a:extLst>
          </p:cNvPr>
          <p:cNvSpPr>
            <a:spLocks/>
          </p:cNvSpPr>
          <p:nvPr/>
        </p:nvSpPr>
        <p:spPr>
          <a:xfrm>
            <a:off x="237233" y="4937761"/>
            <a:ext cx="2062480" cy="1394437"/>
          </a:xfrm>
          <a:prstGeom prst="roundRect">
            <a:avLst/>
          </a:prstGeom>
          <a:solidFill>
            <a:srgbClr val="EBF2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544A38-8DE6-9B51-6A99-446280190423}"/>
              </a:ext>
            </a:extLst>
          </p:cNvPr>
          <p:cNvSpPr txBox="1"/>
          <p:nvPr/>
        </p:nvSpPr>
        <p:spPr>
          <a:xfrm>
            <a:off x="237233" y="1609552"/>
            <a:ext cx="2062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rgbClr val="6099A6"/>
                </a:solidFill>
                <a:latin typeface="Nunito Black" panose="020F0502020204030204" pitchFamily="2" charset="0"/>
              </a:rPr>
              <a:t>STORY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257C39-7E6B-A952-69D6-A39B74A5779A}"/>
              </a:ext>
            </a:extLst>
          </p:cNvPr>
          <p:cNvSpPr txBox="1"/>
          <p:nvPr/>
        </p:nvSpPr>
        <p:spPr>
          <a:xfrm>
            <a:off x="237233" y="2145916"/>
            <a:ext cx="2062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6099A6"/>
                </a:solidFill>
                <a:latin typeface="Nunito Black" panose="020F0502020204030204" pitchFamily="2" charset="0"/>
              </a:rPr>
              <a:t>DE 15 SEG.</a:t>
            </a:r>
            <a:br>
              <a:rPr lang="pt-BR" sz="2000" b="1" dirty="0">
                <a:solidFill>
                  <a:srgbClr val="6099A6"/>
                </a:solidFill>
                <a:latin typeface="Nunito Black" panose="020F0502020204030204" pitchFamily="2" charset="0"/>
              </a:rPr>
            </a:br>
            <a:r>
              <a:rPr lang="pt-BR" sz="2000" b="1" dirty="0">
                <a:solidFill>
                  <a:srgbClr val="6099A6"/>
                </a:solidFill>
                <a:latin typeface="Nunito Black" panose="020F0502020204030204" pitchFamily="2" charset="0"/>
              </a:rPr>
              <a:t>A 1 MINUTO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1C75C2-2413-729C-2A9E-9C05B34D8AD8}"/>
              </a:ext>
            </a:extLst>
          </p:cNvPr>
          <p:cNvSpPr txBox="1"/>
          <p:nvPr/>
        </p:nvSpPr>
        <p:spPr>
          <a:xfrm>
            <a:off x="237233" y="3406553"/>
            <a:ext cx="2062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solidFill>
                  <a:srgbClr val="6099A6"/>
                </a:solidFill>
                <a:latin typeface="Nunito Black" panose="020F0502020204030204" pitchFamily="2" charset="0"/>
              </a:rPr>
              <a:t>POST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69150D-4770-8CBB-2831-6EBF1742B97F}"/>
              </a:ext>
            </a:extLst>
          </p:cNvPr>
          <p:cNvSpPr txBox="1"/>
          <p:nvPr/>
        </p:nvSpPr>
        <p:spPr>
          <a:xfrm>
            <a:off x="237233" y="4023996"/>
            <a:ext cx="2062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6099A6"/>
                </a:solidFill>
                <a:latin typeface="Nunito Black" panose="020F0502020204030204" pitchFamily="2" charset="0"/>
              </a:rPr>
              <a:t>NO FEED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5B7BC6-4523-0B20-51A3-3F18DD36E23C}"/>
              </a:ext>
            </a:extLst>
          </p:cNvPr>
          <p:cNvSpPr txBox="1"/>
          <p:nvPr/>
        </p:nvSpPr>
        <p:spPr>
          <a:xfrm>
            <a:off x="237233" y="5133404"/>
            <a:ext cx="20624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6099A6"/>
                </a:solidFill>
                <a:latin typeface="Nunito Black" panose="020F0502020204030204" pitchFamily="2" charset="0"/>
              </a:rPr>
              <a:t>TWEET</a:t>
            </a:r>
          </a:p>
          <a:p>
            <a:pPr algn="ctr"/>
            <a:r>
              <a:rPr lang="pt-BR" sz="3200" b="1" dirty="0">
                <a:solidFill>
                  <a:srgbClr val="6099A6"/>
                </a:solidFill>
                <a:latin typeface="Nunito Black" panose="020F0502020204030204" pitchFamily="2" charset="0"/>
              </a:rPr>
              <a:t>&amp; AFINS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941BDA-3652-68B4-0E26-A68DD946FAAC}"/>
              </a:ext>
            </a:extLst>
          </p:cNvPr>
          <p:cNvSpPr txBox="1"/>
          <p:nvPr/>
        </p:nvSpPr>
        <p:spPr>
          <a:xfrm>
            <a:off x="2380993" y="1623976"/>
            <a:ext cx="3559055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dirty="0">
                <a:solidFill>
                  <a:srgbClr val="024059"/>
                </a:solidFill>
                <a:latin typeface="Nunito Medium" pitchFamily="2" charset="0"/>
              </a:rPr>
              <a:t>Seja através de imagem estática ou de um vídeo, com inserção de links e marcações desejadas – a publicação some após 24 horas.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579141F-7074-2CB3-4CF0-6F67C0D94030}"/>
              </a:ext>
            </a:extLst>
          </p:cNvPr>
          <p:cNvSpPr txBox="1"/>
          <p:nvPr/>
        </p:nvSpPr>
        <p:spPr>
          <a:xfrm>
            <a:off x="2380992" y="3207749"/>
            <a:ext cx="3559055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dirty="0">
                <a:solidFill>
                  <a:srgbClr val="024059"/>
                </a:solidFill>
                <a:latin typeface="Nunito Medium" pitchFamily="2" charset="0"/>
              </a:rPr>
              <a:t>A publicidade acontece através da publicação de um vídeo ou foto que permanecerá no feed para que possa ser visto e compartilhado por muito tempo.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0AC6CB6-8518-0E58-1566-8FFD8E3C0DE9}"/>
              </a:ext>
            </a:extLst>
          </p:cNvPr>
          <p:cNvSpPr txBox="1"/>
          <p:nvPr/>
        </p:nvSpPr>
        <p:spPr>
          <a:xfrm>
            <a:off x="2380991" y="4896318"/>
            <a:ext cx="3559055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dirty="0">
                <a:solidFill>
                  <a:srgbClr val="024059"/>
                </a:solidFill>
                <a:latin typeface="Nunito Medium" pitchFamily="2" charset="0"/>
              </a:rPr>
              <a:t>Pode ser com a replicação do conteúdo audiovisual (vídeo ou foto), com a inclusão de um texto e publicado no Twitter e no </a:t>
            </a:r>
            <a:r>
              <a:rPr lang="pt-BR" dirty="0" err="1">
                <a:solidFill>
                  <a:srgbClr val="024059"/>
                </a:solidFill>
                <a:latin typeface="Nunito Medium" pitchFamily="2" charset="0"/>
              </a:rPr>
              <a:t>Bluesky</a:t>
            </a:r>
            <a:r>
              <a:rPr lang="pt-BR" dirty="0">
                <a:solidFill>
                  <a:srgbClr val="024059"/>
                </a:solidFill>
                <a:latin typeface="Nunito Medium" pitchFamily="2" charset="0"/>
              </a:rPr>
              <a:t>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7F26FF-A1A2-1F0B-D125-BA953A1A7550}"/>
              </a:ext>
            </a:extLst>
          </p:cNvPr>
          <p:cNvSpPr txBox="1"/>
          <p:nvPr/>
        </p:nvSpPr>
        <p:spPr>
          <a:xfrm>
            <a:off x="8476992" y="1491778"/>
            <a:ext cx="3559055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dirty="0">
                <a:solidFill>
                  <a:srgbClr val="024059"/>
                </a:solidFill>
                <a:latin typeface="Nunito Medium" pitchFamily="2" charset="0"/>
              </a:rPr>
              <a:t>Gravado por mim ou pelo cliente, tem duração de cerca de 2 minutos e é repetido por quantos episódios forem contratados na campanha.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3D22CC-3975-CDC0-9396-EE6E19EBA62E}"/>
              </a:ext>
            </a:extLst>
          </p:cNvPr>
          <p:cNvSpPr txBox="1"/>
          <p:nvPr/>
        </p:nvSpPr>
        <p:spPr>
          <a:xfrm>
            <a:off x="8476991" y="3051742"/>
            <a:ext cx="3559055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dirty="0">
                <a:solidFill>
                  <a:srgbClr val="024059"/>
                </a:solidFill>
                <a:latin typeface="Nunito Medium" pitchFamily="2" charset="0"/>
              </a:rPr>
              <a:t>Com cerca de 2 a 5 minutos, permite que o briefing seja expandido e que possa dar um testemunho da experiência com o produto de forma mais natural e espontânea.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F912786-2E5A-1749-86C7-B7BD7AFF21FA}"/>
              </a:ext>
            </a:extLst>
          </p:cNvPr>
          <p:cNvSpPr txBox="1"/>
          <p:nvPr/>
        </p:nvSpPr>
        <p:spPr>
          <a:xfrm>
            <a:off x="8476990" y="4935724"/>
            <a:ext cx="3559055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dirty="0">
                <a:solidFill>
                  <a:srgbClr val="024059"/>
                </a:solidFill>
                <a:latin typeface="Nunito Medium" pitchFamily="2" charset="0"/>
              </a:rPr>
              <a:t>É elaborado um episódio (cerca de 1h) com temática acordada junto ao cliente, inclui spot testemunhal e permite maior posicionamento de marca.</a:t>
            </a:r>
          </a:p>
        </p:txBody>
      </p:sp>
    </p:spTree>
    <p:extLst>
      <p:ext uri="{BB962C8B-B14F-4D97-AF65-F5344CB8AC3E}">
        <p14:creationId xmlns:p14="http://schemas.microsoft.com/office/powerpoint/2010/main" val="1138218620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rgbClr val="EBF2F1"/>
            </a:gs>
            <a:gs pos="88000">
              <a:srgbClr val="6099A6"/>
            </a:gs>
          </a:gsLst>
          <a:lin ang="5142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114F0C-97E7-29B7-6E0D-D0F9E5E2F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>
            <a:extLst>
              <a:ext uri="{FF2B5EF4-FFF2-40B4-BE49-F238E27FC236}">
                <a16:creationId xmlns:a16="http://schemas.microsoft.com/office/drawing/2014/main" id="{3561E56A-8D2D-F74A-BDAE-FEBE47FF81E6}"/>
              </a:ext>
            </a:extLst>
          </p:cNvPr>
          <p:cNvSpPr/>
          <p:nvPr/>
        </p:nvSpPr>
        <p:spPr>
          <a:xfrm>
            <a:off x="447040" y="2069105"/>
            <a:ext cx="4297500" cy="3972555"/>
          </a:xfrm>
          <a:custGeom>
            <a:avLst/>
            <a:gdLst>
              <a:gd name="connsiteX0" fmla="*/ 0 w 4297500"/>
              <a:gd name="connsiteY0" fmla="*/ 1986278 h 3972555"/>
              <a:gd name="connsiteX1" fmla="*/ 2148750 w 4297500"/>
              <a:gd name="connsiteY1" fmla="*/ 0 h 3972555"/>
              <a:gd name="connsiteX2" fmla="*/ 4297500 w 4297500"/>
              <a:gd name="connsiteY2" fmla="*/ 1986278 h 3972555"/>
              <a:gd name="connsiteX3" fmla="*/ 2148750 w 4297500"/>
              <a:gd name="connsiteY3" fmla="*/ 3972556 h 3972555"/>
              <a:gd name="connsiteX4" fmla="*/ 0 w 4297500"/>
              <a:gd name="connsiteY4" fmla="*/ 1986278 h 3972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7500" h="3972555" extrusionOk="0">
                <a:moveTo>
                  <a:pt x="0" y="1986278"/>
                </a:moveTo>
                <a:cubicBezTo>
                  <a:pt x="-100417" y="827348"/>
                  <a:pt x="758183" y="76506"/>
                  <a:pt x="2148750" y="0"/>
                </a:cubicBezTo>
                <a:cubicBezTo>
                  <a:pt x="3514938" y="37782"/>
                  <a:pt x="4201289" y="892346"/>
                  <a:pt x="4297500" y="1986278"/>
                </a:cubicBezTo>
                <a:cubicBezTo>
                  <a:pt x="4090246" y="3285664"/>
                  <a:pt x="3290202" y="4222775"/>
                  <a:pt x="2148750" y="3972556"/>
                </a:cubicBezTo>
                <a:cubicBezTo>
                  <a:pt x="718159" y="3839130"/>
                  <a:pt x="264088" y="3209452"/>
                  <a:pt x="0" y="1986278"/>
                </a:cubicBezTo>
                <a:close/>
              </a:path>
            </a:pathLst>
          </a:custGeom>
          <a:noFill/>
          <a:ln w="41275" cap="rnd" cmpd="dbl">
            <a:solidFill>
              <a:srgbClr val="6099A6"/>
            </a:solidFill>
            <a:prstDash val="dashDot"/>
            <a:bevel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FB0E82-AF8D-BE6F-8461-AD9D0BBBF202}"/>
              </a:ext>
            </a:extLst>
          </p:cNvPr>
          <p:cNvSpPr txBox="1"/>
          <p:nvPr/>
        </p:nvSpPr>
        <p:spPr>
          <a:xfrm>
            <a:off x="365760" y="121920"/>
            <a:ext cx="114604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rgbClr val="6099A6"/>
                </a:solidFill>
                <a:latin typeface="Nunito Black" pitchFamily="2" charset="0"/>
              </a:rPr>
              <a:t>Campanhas de publicidade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0792B6-F626-D9CA-72F7-907BDD048E08}"/>
              </a:ext>
            </a:extLst>
          </p:cNvPr>
          <p:cNvSpPr txBox="1"/>
          <p:nvPr/>
        </p:nvSpPr>
        <p:spPr>
          <a:xfrm>
            <a:off x="365760" y="1137583"/>
            <a:ext cx="11460478" cy="82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025E73"/>
                </a:solidFill>
                <a:latin typeface="Nunito" pitchFamily="2" charset="0"/>
              </a:rPr>
              <a:t>Importante dizer que </a:t>
            </a:r>
            <a:r>
              <a:rPr lang="pt-BR" sz="2000" b="1" dirty="0">
                <a:solidFill>
                  <a:srgbClr val="025E73"/>
                </a:solidFill>
                <a:latin typeface="Nunito" pitchFamily="2" charset="0"/>
              </a:rPr>
              <a:t>não estou limitado </a:t>
            </a:r>
            <a:r>
              <a:rPr lang="pt-BR" sz="2000" dirty="0">
                <a:solidFill>
                  <a:srgbClr val="025E73"/>
                </a:solidFill>
                <a:latin typeface="Nunito" pitchFamily="2" charset="0"/>
              </a:rPr>
              <a:t>os formatos citados no slide anterior.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solidFill>
                  <a:srgbClr val="025E73"/>
                </a:solidFill>
                <a:latin typeface="Nunito" pitchFamily="2" charset="0"/>
              </a:rPr>
              <a:t>Trabalho com </a:t>
            </a:r>
            <a:r>
              <a:rPr lang="pt-BR" sz="2000" b="1" dirty="0">
                <a:solidFill>
                  <a:srgbClr val="025E73"/>
                </a:solidFill>
                <a:latin typeface="Nunito" pitchFamily="2" charset="0"/>
              </a:rPr>
              <a:t>total abertura</a:t>
            </a:r>
            <a:r>
              <a:rPr lang="pt-BR" sz="2000" dirty="0">
                <a:solidFill>
                  <a:srgbClr val="025E73"/>
                </a:solidFill>
                <a:latin typeface="Nunito" pitchFamily="2" charset="0"/>
              </a:rPr>
              <a:t> para que possamos bolar a </a:t>
            </a:r>
            <a:r>
              <a:rPr lang="pt-BR" sz="2000" b="1" dirty="0">
                <a:solidFill>
                  <a:srgbClr val="025E73"/>
                </a:solidFill>
                <a:latin typeface="Nunito" pitchFamily="2" charset="0"/>
              </a:rPr>
              <a:t>campanha mais adequada</a:t>
            </a:r>
            <a:r>
              <a:rPr lang="pt-BR" sz="2000" dirty="0">
                <a:solidFill>
                  <a:srgbClr val="025E73"/>
                </a:solidFill>
                <a:latin typeface="Nunito" pitchFamily="2" charset="0"/>
              </a:rPr>
              <a:t>!</a:t>
            </a:r>
          </a:p>
        </p:txBody>
      </p:sp>
      <p:pic>
        <p:nvPicPr>
          <p:cNvPr id="3" name="Picture 14" descr="Twitter X Icon Images - Free Download on Freepik">
            <a:extLst>
              <a:ext uri="{FF2B5EF4-FFF2-40B4-BE49-F238E27FC236}">
                <a16:creationId xmlns:a16="http://schemas.microsoft.com/office/drawing/2014/main" id="{81F156B1-557C-0A24-0A4D-F5B86BF58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05583">
            <a:off x="2595790" y="2297201"/>
            <a:ext cx="827382" cy="82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>
            <a:extLst>
              <a:ext uri="{FF2B5EF4-FFF2-40B4-BE49-F238E27FC236}">
                <a16:creationId xmlns:a16="http://schemas.microsoft.com/office/drawing/2014/main" id="{6580E46D-0F46-18D9-3BFD-AFA2C9A99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76636">
            <a:off x="247919" y="2127524"/>
            <a:ext cx="2032899" cy="203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8">
            <a:extLst>
              <a:ext uri="{FF2B5EF4-FFF2-40B4-BE49-F238E27FC236}">
                <a16:creationId xmlns:a16="http://schemas.microsoft.com/office/drawing/2014/main" id="{E65CCACC-DF7F-9A47-784B-3B7E66308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6506">
            <a:off x="2782270" y="4572313"/>
            <a:ext cx="1897912" cy="189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>
            <a:extLst>
              <a:ext uri="{FF2B5EF4-FFF2-40B4-BE49-F238E27FC236}">
                <a16:creationId xmlns:a16="http://schemas.microsoft.com/office/drawing/2014/main" id="{79AA772A-2EA9-4264-CCA7-234E1983D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1582">
            <a:off x="3382467" y="2919462"/>
            <a:ext cx="1024899" cy="102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Baixe ícones gratuitos de Instagram em PNG e SVG">
            <a:extLst>
              <a:ext uri="{FF2B5EF4-FFF2-40B4-BE49-F238E27FC236}">
                <a16:creationId xmlns:a16="http://schemas.microsoft.com/office/drawing/2014/main" id="{94E48D81-8959-B9F1-E094-8F29088A6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0926">
            <a:off x="2092308" y="3336802"/>
            <a:ext cx="1386427" cy="1386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>
            <a:extLst>
              <a:ext uri="{FF2B5EF4-FFF2-40B4-BE49-F238E27FC236}">
                <a16:creationId xmlns:a16="http://schemas.microsoft.com/office/drawing/2014/main" id="{85FEE491-6C98-6879-836C-26AE0F74B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7820">
            <a:off x="1238588" y="4279626"/>
            <a:ext cx="1106263" cy="133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E93E90A-3AC7-8B08-3B5C-BF75529635F8}"/>
              </a:ext>
            </a:extLst>
          </p:cNvPr>
          <p:cNvSpPr txBox="1"/>
          <p:nvPr/>
        </p:nvSpPr>
        <p:spPr>
          <a:xfrm>
            <a:off x="4560116" y="2095183"/>
            <a:ext cx="71323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solidFill>
                  <a:srgbClr val="6099A6"/>
                </a:solidFill>
                <a:latin typeface="Nunito Black" panose="020F0502020204030204" pitchFamily="2" charset="0"/>
              </a:rPr>
              <a:t>E sugiro muito que façamos campanhas cruzadas!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095AE1-25DB-C362-8C72-171A33533D56}"/>
              </a:ext>
            </a:extLst>
          </p:cNvPr>
          <p:cNvSpPr txBox="1"/>
          <p:nvPr/>
        </p:nvSpPr>
        <p:spPr>
          <a:xfrm>
            <a:off x="5165998" y="4206720"/>
            <a:ext cx="666024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025E73"/>
                </a:solidFill>
                <a:latin typeface="Nunito" pitchFamily="2" charset="0"/>
              </a:rPr>
              <a:t>Unindo: </a:t>
            </a:r>
            <a:r>
              <a:rPr lang="pt-BR" sz="2400" dirty="0">
                <a:solidFill>
                  <a:srgbClr val="025E73"/>
                </a:solidFill>
                <a:latin typeface="Nunito" pitchFamily="2" charset="0"/>
              </a:rPr>
              <a:t>Publicações nos perfis das </a:t>
            </a:r>
            <a:r>
              <a:rPr lang="pt-BR" sz="2400" b="1" dirty="0">
                <a:solidFill>
                  <a:srgbClr val="025E73"/>
                </a:solidFill>
                <a:latin typeface="Nunito" pitchFamily="2" charset="0"/>
              </a:rPr>
              <a:t>minhas redes sociais particulares</a:t>
            </a:r>
            <a:br>
              <a:rPr lang="pt-BR" sz="2400" dirty="0">
                <a:solidFill>
                  <a:srgbClr val="025E73"/>
                </a:solidFill>
                <a:latin typeface="Nunito" pitchFamily="2" charset="0"/>
              </a:rPr>
            </a:br>
            <a:r>
              <a:rPr lang="pt-BR" sz="2800" b="1" dirty="0">
                <a:solidFill>
                  <a:srgbClr val="025E73"/>
                </a:solidFill>
                <a:latin typeface="Nunito" pitchFamily="2" charset="0"/>
              </a:rPr>
              <a:t>+</a:t>
            </a:r>
            <a:r>
              <a:rPr lang="pt-BR" sz="2400" dirty="0">
                <a:solidFill>
                  <a:srgbClr val="025E73"/>
                </a:solidFill>
                <a:latin typeface="Nunito" pitchFamily="2" charset="0"/>
              </a:rPr>
              <a:t> Publicações nas redes sociais dos </a:t>
            </a:r>
            <a:r>
              <a:rPr lang="pt-BR" sz="2400" b="1" dirty="0">
                <a:solidFill>
                  <a:srgbClr val="025E73"/>
                </a:solidFill>
                <a:latin typeface="Nunito" pitchFamily="2" charset="0"/>
              </a:rPr>
              <a:t>podcasts</a:t>
            </a:r>
            <a:r>
              <a:rPr lang="pt-BR" sz="2400" dirty="0">
                <a:solidFill>
                  <a:srgbClr val="025E73"/>
                </a:solidFill>
                <a:latin typeface="Nunito" pitchFamily="2" charset="0"/>
              </a:rPr>
              <a:t> </a:t>
            </a:r>
            <a:br>
              <a:rPr lang="pt-BR" sz="2400" dirty="0">
                <a:solidFill>
                  <a:srgbClr val="025E73"/>
                </a:solidFill>
                <a:latin typeface="Nunito" pitchFamily="2" charset="0"/>
              </a:rPr>
            </a:br>
            <a:r>
              <a:rPr lang="pt-BR" sz="2800" b="1" dirty="0">
                <a:solidFill>
                  <a:srgbClr val="025E73"/>
                </a:solidFill>
                <a:latin typeface="Nunito" pitchFamily="2" charset="0"/>
              </a:rPr>
              <a:t>+</a:t>
            </a:r>
            <a:r>
              <a:rPr lang="pt-BR" sz="2400" dirty="0">
                <a:solidFill>
                  <a:srgbClr val="025E73"/>
                </a:solidFill>
                <a:latin typeface="Nunito" pitchFamily="2" charset="0"/>
              </a:rPr>
              <a:t> Publicidade em áudio </a:t>
            </a:r>
            <a:r>
              <a:rPr lang="pt-BR" sz="2400" b="1" dirty="0">
                <a:solidFill>
                  <a:srgbClr val="025E73"/>
                </a:solidFill>
                <a:latin typeface="Nunito" pitchFamily="2" charset="0"/>
              </a:rPr>
              <a:t>nos episódios </a:t>
            </a:r>
            <a:r>
              <a:rPr lang="pt-BR" sz="2400" dirty="0">
                <a:solidFill>
                  <a:srgbClr val="025E73"/>
                </a:solidFill>
                <a:latin typeface="Nunito" pitchFamily="2" charset="0"/>
              </a:rPr>
              <a:t>publicados!</a:t>
            </a:r>
          </a:p>
        </p:txBody>
      </p:sp>
    </p:spTree>
    <p:extLst>
      <p:ext uri="{BB962C8B-B14F-4D97-AF65-F5344CB8AC3E}">
        <p14:creationId xmlns:p14="http://schemas.microsoft.com/office/powerpoint/2010/main" val="3221071855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99A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0F5240-285A-9059-139C-20EE8FBFF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80EB94D-0928-0F9F-1DC7-41E1A3D35EEC}"/>
              </a:ext>
            </a:extLst>
          </p:cNvPr>
          <p:cNvGrpSpPr/>
          <p:nvPr/>
        </p:nvGrpSpPr>
        <p:grpSpPr>
          <a:xfrm>
            <a:off x="6384401" y="835924"/>
            <a:ext cx="5166455" cy="5129654"/>
            <a:chOff x="6232658" y="835924"/>
            <a:chExt cx="5166455" cy="512965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20FD997-9B83-4708-4FBA-ADCAEB48DEC7}"/>
                </a:ext>
              </a:extLst>
            </p:cNvPr>
            <p:cNvSpPr/>
            <p:nvPr/>
          </p:nvSpPr>
          <p:spPr>
            <a:xfrm>
              <a:off x="6536800" y="1140724"/>
              <a:ext cx="4862313" cy="4824854"/>
            </a:xfrm>
            <a:prstGeom prst="rect">
              <a:avLst/>
            </a:prstGeom>
            <a:noFill/>
            <a:ln w="69850">
              <a:solidFill>
                <a:srgbClr val="EBF2F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C8E9BEB-C800-8929-36B6-DCCB7B2780BE}"/>
                </a:ext>
              </a:extLst>
            </p:cNvPr>
            <p:cNvSpPr/>
            <p:nvPr/>
          </p:nvSpPr>
          <p:spPr>
            <a:xfrm>
              <a:off x="6232658" y="835924"/>
              <a:ext cx="4862313" cy="4824854"/>
            </a:xfrm>
            <a:prstGeom prst="rect">
              <a:avLst/>
            </a:prstGeom>
            <a:noFill/>
            <a:ln w="69850">
              <a:solidFill>
                <a:srgbClr val="EBF2F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" name="Picture 2" descr="A person with a beard and mustache wearing glasses and giving a thumbs up&#10;&#10;AI-generated content may be incorrect.">
              <a:extLst>
                <a:ext uri="{FF2B5EF4-FFF2-40B4-BE49-F238E27FC236}">
                  <a16:creationId xmlns:a16="http://schemas.microsoft.com/office/drawing/2014/main" id="{A874E262-5B00-E5E2-5C34-C5249043C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67" t="1894" r="24250" b="2044"/>
            <a:stretch/>
          </p:blipFill>
          <p:spPr>
            <a:xfrm>
              <a:off x="6396859" y="988324"/>
              <a:ext cx="4862314" cy="4824854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3B3C79-6E51-BE2F-1E77-63B7223FD458}"/>
              </a:ext>
            </a:extLst>
          </p:cNvPr>
          <p:cNvGrpSpPr/>
          <p:nvPr/>
        </p:nvGrpSpPr>
        <p:grpSpPr>
          <a:xfrm>
            <a:off x="576929" y="1128683"/>
            <a:ext cx="5737502" cy="4362445"/>
            <a:chOff x="646904" y="835924"/>
            <a:chExt cx="5737502" cy="43624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E900AEA-33FA-2224-0B1E-F842CA32546E}"/>
                </a:ext>
              </a:extLst>
            </p:cNvPr>
            <p:cNvSpPr txBox="1"/>
            <p:nvPr/>
          </p:nvSpPr>
          <p:spPr>
            <a:xfrm>
              <a:off x="646908" y="835924"/>
              <a:ext cx="573749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6000" b="1" dirty="0">
                  <a:solidFill>
                    <a:srgbClr val="024059"/>
                  </a:solidFill>
                  <a:latin typeface="Nunito Black" panose="020F0502020204030204" pitchFamily="2" charset="0"/>
                </a:rPr>
                <a:t>Bora trabalhar juntos?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29EA62-8411-AC47-62F6-43A47F3CB4C2}"/>
                </a:ext>
              </a:extLst>
            </p:cNvPr>
            <p:cNvSpPr txBox="1"/>
            <p:nvPr/>
          </p:nvSpPr>
          <p:spPr>
            <a:xfrm>
              <a:off x="646904" y="4675149"/>
              <a:ext cx="57374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rgbClr val="024059"/>
                  </a:solidFill>
                  <a:latin typeface="Nunito" pitchFamily="2" charset="0"/>
                </a:rPr>
                <a:t>Acesse! </a:t>
              </a:r>
              <a:r>
                <a:rPr lang="pt-BR" sz="2800" b="1">
                  <a:solidFill>
                    <a:srgbClr val="EBF2F1"/>
                  </a:solidFill>
                  <a:latin typeface="Nunito" pitchFamily="2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</a:t>
              </a:r>
              <a:r>
                <a:rPr lang="pt-BR" sz="2800" b="1" dirty="0">
                  <a:solidFill>
                    <a:srgbClr val="EBF2F1"/>
                  </a:solidFill>
                  <a:latin typeface="Nunito" pitchFamily="2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.vidane.com.br</a:t>
              </a:r>
              <a:endParaRPr lang="pt-BR" sz="2800" dirty="0">
                <a:solidFill>
                  <a:srgbClr val="024059"/>
                </a:solidFill>
                <a:latin typeface="Nunito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D17D87-820F-0392-F453-297AA35CF6C7}"/>
                </a:ext>
              </a:extLst>
            </p:cNvPr>
            <p:cNvSpPr txBox="1"/>
            <p:nvPr/>
          </p:nvSpPr>
          <p:spPr>
            <a:xfrm>
              <a:off x="646906" y="2771297"/>
              <a:ext cx="573749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rgbClr val="024059"/>
                  </a:solidFill>
                  <a:latin typeface="Nunito" pitchFamily="2" charset="0"/>
                </a:rPr>
                <a:t>Me </a:t>
              </a:r>
              <a:r>
                <a:rPr lang="pt-BR" sz="2800" b="1" dirty="0">
                  <a:solidFill>
                    <a:srgbClr val="024059"/>
                  </a:solidFill>
                  <a:latin typeface="Nunito" pitchFamily="2" charset="0"/>
                </a:rPr>
                <a:t>liga</a:t>
              </a:r>
              <a:r>
                <a:rPr lang="pt-BR" sz="2800" dirty="0">
                  <a:solidFill>
                    <a:srgbClr val="024059"/>
                  </a:solidFill>
                  <a:latin typeface="Nunito" pitchFamily="2" charset="0"/>
                </a:rPr>
                <a:t> ou vem de </a:t>
              </a:r>
              <a:r>
                <a:rPr lang="pt-BR" sz="2800" b="1" dirty="0">
                  <a:solidFill>
                    <a:srgbClr val="024059"/>
                  </a:solidFill>
                  <a:latin typeface="Nunito" pitchFamily="2" charset="0"/>
                </a:rPr>
                <a:t>ZAP</a:t>
              </a:r>
              <a:r>
                <a:rPr lang="pt-BR" sz="2800" dirty="0">
                  <a:solidFill>
                    <a:srgbClr val="024059"/>
                  </a:solidFill>
                  <a:latin typeface="Nunito" pitchFamily="2" charset="0"/>
                </a:rPr>
                <a:t>! </a:t>
              </a:r>
            </a:p>
            <a:p>
              <a:r>
                <a:rPr lang="pt-BR" sz="2800" b="1" dirty="0">
                  <a:solidFill>
                    <a:srgbClr val="EBF2F1"/>
                  </a:solidFill>
                  <a:latin typeface="Nunito" pitchFamily="2" charset="0"/>
                </a:rPr>
                <a:t>(11) 95054-3079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F04F40D-A8DD-988E-4A41-EFC0ACABB3BF}"/>
                </a:ext>
              </a:extLst>
            </p:cNvPr>
            <p:cNvSpPr txBox="1"/>
            <p:nvPr/>
          </p:nvSpPr>
          <p:spPr>
            <a:xfrm>
              <a:off x="646904" y="3725404"/>
              <a:ext cx="573749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rgbClr val="024059"/>
                  </a:solidFill>
                  <a:latin typeface="Nunito" pitchFamily="2" charset="0"/>
                </a:rPr>
                <a:t>Ou manda um </a:t>
              </a:r>
              <a:r>
                <a:rPr lang="pt-BR" sz="2800" b="1" dirty="0">
                  <a:solidFill>
                    <a:srgbClr val="024059"/>
                  </a:solidFill>
                  <a:latin typeface="Nunito" pitchFamily="2" charset="0"/>
                </a:rPr>
                <a:t>e-mail</a:t>
              </a:r>
              <a:r>
                <a:rPr lang="pt-BR" sz="2800" dirty="0">
                  <a:solidFill>
                    <a:srgbClr val="024059"/>
                  </a:solidFill>
                  <a:latin typeface="Nunito" pitchFamily="2" charset="0"/>
                </a:rPr>
                <a:t> mesmo...</a:t>
              </a:r>
            </a:p>
            <a:p>
              <a:r>
                <a:rPr lang="pt-BR" sz="2800" b="1" dirty="0">
                  <a:solidFill>
                    <a:srgbClr val="EBF2F1"/>
                  </a:solidFill>
                  <a:latin typeface="Nunito" pitchFamily="2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vitorfaglioni@gmail.com</a:t>
              </a:r>
              <a:endParaRPr lang="pt-BR" sz="2800" b="1" dirty="0">
                <a:solidFill>
                  <a:srgbClr val="EBF2F1"/>
                </a:solidFill>
                <a:latin typeface="Nunit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273230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9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DBAD1F1-E47E-DE0F-A1B8-3775DDB53676}"/>
              </a:ext>
            </a:extLst>
          </p:cNvPr>
          <p:cNvGrpSpPr/>
          <p:nvPr/>
        </p:nvGrpSpPr>
        <p:grpSpPr>
          <a:xfrm>
            <a:off x="6661332" y="651386"/>
            <a:ext cx="4589229" cy="5555228"/>
            <a:chOff x="6937875" y="651386"/>
            <a:chExt cx="4589229" cy="555522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E750EC-E8E8-DAFB-C406-772CAB208C4B}"/>
                </a:ext>
              </a:extLst>
            </p:cNvPr>
            <p:cNvSpPr/>
            <p:nvPr/>
          </p:nvSpPr>
          <p:spPr>
            <a:xfrm>
              <a:off x="7491504" y="651386"/>
              <a:ext cx="4035600" cy="5187600"/>
            </a:xfrm>
            <a:prstGeom prst="rect">
              <a:avLst/>
            </a:prstGeom>
            <a:noFill/>
            <a:ln w="69850">
              <a:solidFill>
                <a:srgbClr val="EBF2F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6B3C76-D466-6D63-C575-435EF03971FC}"/>
                </a:ext>
              </a:extLst>
            </p:cNvPr>
            <p:cNvSpPr/>
            <p:nvPr/>
          </p:nvSpPr>
          <p:spPr>
            <a:xfrm>
              <a:off x="6937875" y="1019014"/>
              <a:ext cx="4035600" cy="5187600"/>
            </a:xfrm>
            <a:prstGeom prst="rect">
              <a:avLst/>
            </a:prstGeom>
            <a:noFill/>
            <a:ln w="69850">
              <a:solidFill>
                <a:srgbClr val="EBF2F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" name="Picture 4" descr="A person with mustache and glasses sitting at a desk with a microphone&#10;&#10;AI-generated content may be incorrect.">
              <a:extLst>
                <a:ext uri="{FF2B5EF4-FFF2-40B4-BE49-F238E27FC236}">
                  <a16:creationId xmlns:a16="http://schemas.microsoft.com/office/drawing/2014/main" id="{8DCAFCC3-D719-A43F-9ABE-674AD3B2F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87" t="3154" r="12520" b="21184"/>
            <a:stretch/>
          </p:blipFill>
          <p:spPr>
            <a:xfrm>
              <a:off x="7214578" y="834512"/>
              <a:ext cx="4035823" cy="5188975"/>
            </a:xfrm>
            <a:prstGeom prst="rect">
              <a:avLst/>
            </a:prstGeom>
            <a:effectLst/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4E36DE3-9A3F-770B-E9BA-B926A15E5151}"/>
              </a:ext>
            </a:extLst>
          </p:cNvPr>
          <p:cNvGrpSpPr/>
          <p:nvPr/>
        </p:nvGrpSpPr>
        <p:grpSpPr>
          <a:xfrm>
            <a:off x="646903" y="1354951"/>
            <a:ext cx="5737503" cy="3780470"/>
            <a:chOff x="440280" y="1351082"/>
            <a:chExt cx="5737503" cy="378047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D758B9-65D5-D72B-5AEC-177E8589C95E}"/>
                </a:ext>
              </a:extLst>
            </p:cNvPr>
            <p:cNvSpPr txBox="1"/>
            <p:nvPr/>
          </p:nvSpPr>
          <p:spPr>
            <a:xfrm>
              <a:off x="440285" y="1351082"/>
              <a:ext cx="573749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600" b="1" dirty="0">
                  <a:solidFill>
                    <a:srgbClr val="024059"/>
                  </a:solidFill>
                  <a:latin typeface="Nunito Black" panose="020F0502020204030204" pitchFamily="2" charset="0"/>
                </a:rPr>
                <a:t>Prazer.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F033E33-78D1-C270-09EA-2ACBEC026859}"/>
                </a:ext>
              </a:extLst>
            </p:cNvPr>
            <p:cNvSpPr txBox="1"/>
            <p:nvPr/>
          </p:nvSpPr>
          <p:spPr>
            <a:xfrm>
              <a:off x="440281" y="3994912"/>
              <a:ext cx="573749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dirty="0">
                  <a:solidFill>
                    <a:srgbClr val="024059"/>
                  </a:solidFill>
                  <a:latin typeface="Nunito" pitchFamily="2" charset="0"/>
                </a:rPr>
                <a:t>Mas há muito tempo produzo conteúdo sob a alcunha de </a:t>
              </a:r>
              <a:r>
                <a:rPr lang="pt-BR" sz="2000" b="1" dirty="0">
                  <a:solidFill>
                    <a:srgbClr val="EBF2F1"/>
                  </a:solidFill>
                  <a:latin typeface="Nunito" pitchFamily="2" charset="0"/>
                </a:rPr>
                <a:t>Príncipe Vidane</a:t>
              </a:r>
              <a:r>
                <a:rPr lang="pt-BR" sz="2000" dirty="0">
                  <a:solidFill>
                    <a:srgbClr val="024059"/>
                  </a:solidFill>
                  <a:latin typeface="Nunito" pitchFamily="2" charset="0"/>
                </a:rPr>
                <a:t>.</a:t>
              </a:r>
              <a:endParaRPr lang="pt-BR" sz="2000" b="1" dirty="0">
                <a:solidFill>
                  <a:srgbClr val="024059"/>
                </a:solidFill>
                <a:latin typeface="Nunito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8FA00A-5015-ED89-EDC4-2A68A86A9979}"/>
                </a:ext>
              </a:extLst>
            </p:cNvPr>
            <p:cNvSpPr txBox="1"/>
            <p:nvPr/>
          </p:nvSpPr>
          <p:spPr>
            <a:xfrm>
              <a:off x="440280" y="4823775"/>
              <a:ext cx="57374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rgbClr val="024059"/>
                  </a:solidFill>
                  <a:latin typeface="Nunito" pitchFamily="2" charset="0"/>
                </a:rPr>
                <a:t>Sou um </a:t>
              </a:r>
              <a:r>
                <a:rPr lang="pt-BR" sz="1400" b="1" dirty="0">
                  <a:solidFill>
                    <a:srgbClr val="EBF2F1"/>
                  </a:solidFill>
                  <a:latin typeface="Nunito" pitchFamily="2" charset="0"/>
                </a:rPr>
                <a:t>criador de conteúdo</a:t>
              </a:r>
              <a:r>
                <a:rPr lang="pt-BR" sz="1400" dirty="0">
                  <a:solidFill>
                    <a:srgbClr val="024059"/>
                  </a:solidFill>
                  <a:latin typeface="Nunito" pitchFamily="2" charset="0"/>
                </a:rPr>
                <a:t>, </a:t>
              </a:r>
              <a:r>
                <a:rPr lang="pt-BR" sz="1400" b="1" dirty="0">
                  <a:solidFill>
                    <a:srgbClr val="EBF2F1"/>
                  </a:solidFill>
                  <a:latin typeface="Nunito" pitchFamily="2" charset="0"/>
                </a:rPr>
                <a:t>comediante</a:t>
              </a:r>
              <a:r>
                <a:rPr lang="pt-BR" sz="1400" dirty="0">
                  <a:solidFill>
                    <a:srgbClr val="024059"/>
                  </a:solidFill>
                  <a:latin typeface="Nunito" pitchFamily="2" charset="0"/>
                </a:rPr>
                <a:t> e </a:t>
              </a:r>
              <a:r>
                <a:rPr lang="pt-BR" sz="1400" b="1" dirty="0">
                  <a:solidFill>
                    <a:srgbClr val="EBF2F1"/>
                  </a:solidFill>
                  <a:latin typeface="Nunito" pitchFamily="2" charset="0"/>
                </a:rPr>
                <a:t>apresentador</a:t>
              </a:r>
              <a:r>
                <a:rPr lang="pt-BR" sz="1400" dirty="0">
                  <a:solidFill>
                    <a:srgbClr val="024059"/>
                  </a:solidFill>
                  <a:latin typeface="Nunito" pitchFamily="2" charset="0"/>
                </a:rPr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05844D-6B2B-C9BF-678B-DFDD0AAD1256}"/>
                </a:ext>
              </a:extLst>
            </p:cNvPr>
            <p:cNvSpPr txBox="1"/>
            <p:nvPr/>
          </p:nvSpPr>
          <p:spPr>
            <a:xfrm>
              <a:off x="440283" y="2919829"/>
              <a:ext cx="573749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rgbClr val="024059"/>
                  </a:solidFill>
                  <a:latin typeface="Nunito" pitchFamily="2" charset="0"/>
                </a:rPr>
                <a:t>Me chamo </a:t>
              </a:r>
              <a:r>
                <a:rPr lang="pt-BR" sz="2800" b="1" dirty="0">
                  <a:solidFill>
                    <a:srgbClr val="EBF2F1"/>
                  </a:solidFill>
                  <a:latin typeface="Nunito" pitchFamily="2" charset="0"/>
                </a:rPr>
                <a:t>Vitor Faglioni Rossi</a:t>
              </a:r>
              <a:r>
                <a:rPr lang="pt-BR" sz="2800" dirty="0">
                  <a:solidFill>
                    <a:srgbClr val="024059"/>
                  </a:solidFill>
                  <a:latin typeface="Nunito" pitchFamily="2" charset="0"/>
                </a:rPr>
                <a:t>, sou natural de </a:t>
              </a:r>
              <a:r>
                <a:rPr lang="pt-BR" sz="2800" b="1" dirty="0">
                  <a:solidFill>
                    <a:srgbClr val="EBF2F1"/>
                  </a:solidFill>
                  <a:latin typeface="Nunito" pitchFamily="2" charset="0"/>
                </a:rPr>
                <a:t>Araraquara-SP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926702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5000">
              <a:srgbClr val="EBF2F1"/>
            </a:gs>
            <a:gs pos="85000">
              <a:srgbClr val="6099A6"/>
            </a:gs>
          </a:gsLst>
          <a:lin ang="162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6396B3-5DE1-EB80-4998-05F1AB824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C46E1-01C8-5F8F-4E09-6739AC3E42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933" y="73354"/>
            <a:ext cx="11802133" cy="890930"/>
          </a:xfrm>
        </p:spPr>
        <p:txBody>
          <a:bodyPr>
            <a:normAutofit/>
          </a:bodyPr>
          <a:lstStyle/>
          <a:p>
            <a:pPr algn="l"/>
            <a:r>
              <a:rPr lang="pt-BR" sz="4800" b="1" dirty="0">
                <a:solidFill>
                  <a:srgbClr val="024059"/>
                </a:solidFill>
                <a:latin typeface="Nunito" pitchFamily="2" charset="0"/>
              </a:rPr>
              <a:t>Breve resumo da trajetória até aqui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D302E0-22EE-2300-66B5-48BE104FA8AD}"/>
              </a:ext>
            </a:extLst>
          </p:cNvPr>
          <p:cNvSpPr/>
          <p:nvPr/>
        </p:nvSpPr>
        <p:spPr>
          <a:xfrm>
            <a:off x="462116" y="1297858"/>
            <a:ext cx="884904" cy="884904"/>
          </a:xfrm>
          <a:custGeom>
            <a:avLst/>
            <a:gdLst>
              <a:gd name="connsiteX0" fmla="*/ 0 w 884904"/>
              <a:gd name="connsiteY0" fmla="*/ 442452 h 884904"/>
              <a:gd name="connsiteX1" fmla="*/ 442452 w 884904"/>
              <a:gd name="connsiteY1" fmla="*/ 0 h 884904"/>
              <a:gd name="connsiteX2" fmla="*/ 884904 w 884904"/>
              <a:gd name="connsiteY2" fmla="*/ 442452 h 884904"/>
              <a:gd name="connsiteX3" fmla="*/ 442452 w 884904"/>
              <a:gd name="connsiteY3" fmla="*/ 884904 h 884904"/>
              <a:gd name="connsiteX4" fmla="*/ 0 w 884904"/>
              <a:gd name="connsiteY4" fmla="*/ 442452 h 884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4904" h="884904" extrusionOk="0">
                <a:moveTo>
                  <a:pt x="0" y="442452"/>
                </a:moveTo>
                <a:cubicBezTo>
                  <a:pt x="-55555" y="163825"/>
                  <a:pt x="155927" y="15825"/>
                  <a:pt x="442452" y="0"/>
                </a:cubicBezTo>
                <a:cubicBezTo>
                  <a:pt x="748995" y="13091"/>
                  <a:pt x="862486" y="198806"/>
                  <a:pt x="884904" y="442452"/>
                </a:cubicBezTo>
                <a:cubicBezTo>
                  <a:pt x="876381" y="695135"/>
                  <a:pt x="683405" y="903728"/>
                  <a:pt x="442452" y="884904"/>
                </a:cubicBezTo>
                <a:cubicBezTo>
                  <a:pt x="184977" y="877728"/>
                  <a:pt x="36515" y="704258"/>
                  <a:pt x="0" y="442452"/>
                </a:cubicBezTo>
                <a:close/>
              </a:path>
            </a:pathLst>
          </a:custGeom>
          <a:noFill/>
          <a:ln w="28575">
            <a:solidFill>
              <a:srgbClr val="6099A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Rádio - ícones de tecnologia grátis">
            <a:extLst>
              <a:ext uri="{FF2B5EF4-FFF2-40B4-BE49-F238E27FC236}">
                <a16:creationId xmlns:a16="http://schemas.microsoft.com/office/drawing/2014/main" id="{5AFDE197-7221-9B32-A597-253B3144B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6" y="1189704"/>
            <a:ext cx="884904" cy="88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78A39E-6354-78B4-2EB4-2CCDC2B15B98}"/>
              </a:ext>
            </a:extLst>
          </p:cNvPr>
          <p:cNvSpPr txBox="1"/>
          <p:nvPr/>
        </p:nvSpPr>
        <p:spPr>
          <a:xfrm>
            <a:off x="1450255" y="1263446"/>
            <a:ext cx="678427" cy="338554"/>
          </a:xfrm>
          <a:prstGeom prst="rect">
            <a:avLst/>
          </a:prstGeom>
          <a:solidFill>
            <a:srgbClr val="025E73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EBF2F1"/>
                </a:solidFill>
                <a:latin typeface="Nunito" pitchFamily="2" charset="0"/>
              </a:rPr>
              <a:t>2006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D77C20-1D69-8284-7815-56B8ACF34371}"/>
              </a:ext>
            </a:extLst>
          </p:cNvPr>
          <p:cNvSpPr txBox="1"/>
          <p:nvPr/>
        </p:nvSpPr>
        <p:spPr>
          <a:xfrm>
            <a:off x="1450255" y="1622325"/>
            <a:ext cx="16911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24059"/>
                </a:solidFill>
                <a:latin typeface="Nunito Light" pitchFamily="2" charset="0"/>
              </a:rPr>
              <a:t>Aos 16 anos, comecei a fazer </a:t>
            </a:r>
            <a:r>
              <a:rPr lang="pt-BR" sz="1400" b="1" dirty="0">
                <a:solidFill>
                  <a:srgbClr val="024059"/>
                </a:solidFill>
                <a:latin typeface="Nunito Light" pitchFamily="2" charset="0"/>
              </a:rPr>
              <a:t>programas de rádio online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3E24AF-008E-8581-8676-4B786E4A25DD}"/>
              </a:ext>
            </a:extLst>
          </p:cNvPr>
          <p:cNvSpPr txBox="1"/>
          <p:nvPr/>
        </p:nvSpPr>
        <p:spPr>
          <a:xfrm>
            <a:off x="329379" y="2982003"/>
            <a:ext cx="678427" cy="338554"/>
          </a:xfrm>
          <a:prstGeom prst="rect">
            <a:avLst/>
          </a:prstGeom>
          <a:solidFill>
            <a:srgbClr val="025E73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EBF2F1"/>
                </a:solidFill>
                <a:latin typeface="Nunito" pitchFamily="2" charset="0"/>
              </a:rPr>
              <a:t>2008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1466B-683B-F398-70E8-2D1B5C8A10B2}"/>
              </a:ext>
            </a:extLst>
          </p:cNvPr>
          <p:cNvSpPr txBox="1"/>
          <p:nvPr/>
        </p:nvSpPr>
        <p:spPr>
          <a:xfrm>
            <a:off x="329379" y="3351335"/>
            <a:ext cx="15092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24059"/>
                </a:solidFill>
                <a:latin typeface="Nunito Light" pitchFamily="2" charset="0"/>
              </a:rPr>
              <a:t>Entrei na </a:t>
            </a:r>
            <a:r>
              <a:rPr lang="pt-BR" sz="1400" b="1" dirty="0">
                <a:solidFill>
                  <a:srgbClr val="024059"/>
                </a:solidFill>
                <a:latin typeface="Nunito Light" pitchFamily="2" charset="0"/>
              </a:rPr>
              <a:t>USP</a:t>
            </a:r>
            <a:r>
              <a:rPr lang="pt-BR" sz="1400" dirty="0">
                <a:solidFill>
                  <a:srgbClr val="024059"/>
                </a:solidFill>
                <a:latin typeface="Nunito Light" pitchFamily="2" charset="0"/>
              </a:rPr>
              <a:t> para  cursar </a:t>
            </a:r>
            <a:r>
              <a:rPr lang="pt-BR" sz="1400" b="1" dirty="0">
                <a:solidFill>
                  <a:srgbClr val="024059"/>
                </a:solidFill>
                <a:latin typeface="Nunito Light" pitchFamily="2" charset="0"/>
              </a:rPr>
              <a:t>Ciências da Computação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19E72EF-8ED3-7766-B6DF-07E08C9F5A33}"/>
              </a:ext>
            </a:extLst>
          </p:cNvPr>
          <p:cNvSpPr/>
          <p:nvPr/>
        </p:nvSpPr>
        <p:spPr>
          <a:xfrm>
            <a:off x="1971364" y="3550246"/>
            <a:ext cx="884904" cy="884904"/>
          </a:xfrm>
          <a:custGeom>
            <a:avLst/>
            <a:gdLst>
              <a:gd name="connsiteX0" fmla="*/ 0 w 884904"/>
              <a:gd name="connsiteY0" fmla="*/ 442452 h 884904"/>
              <a:gd name="connsiteX1" fmla="*/ 442452 w 884904"/>
              <a:gd name="connsiteY1" fmla="*/ 0 h 884904"/>
              <a:gd name="connsiteX2" fmla="*/ 884904 w 884904"/>
              <a:gd name="connsiteY2" fmla="*/ 442452 h 884904"/>
              <a:gd name="connsiteX3" fmla="*/ 442452 w 884904"/>
              <a:gd name="connsiteY3" fmla="*/ 884904 h 884904"/>
              <a:gd name="connsiteX4" fmla="*/ 0 w 884904"/>
              <a:gd name="connsiteY4" fmla="*/ 442452 h 884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4904" h="884904" extrusionOk="0">
                <a:moveTo>
                  <a:pt x="0" y="442452"/>
                </a:moveTo>
                <a:cubicBezTo>
                  <a:pt x="-55555" y="163825"/>
                  <a:pt x="155927" y="15825"/>
                  <a:pt x="442452" y="0"/>
                </a:cubicBezTo>
                <a:cubicBezTo>
                  <a:pt x="748995" y="13091"/>
                  <a:pt x="862486" y="198806"/>
                  <a:pt x="884904" y="442452"/>
                </a:cubicBezTo>
                <a:cubicBezTo>
                  <a:pt x="876381" y="695135"/>
                  <a:pt x="683405" y="903728"/>
                  <a:pt x="442452" y="884904"/>
                </a:cubicBezTo>
                <a:cubicBezTo>
                  <a:pt x="184977" y="877728"/>
                  <a:pt x="36515" y="704258"/>
                  <a:pt x="0" y="442452"/>
                </a:cubicBezTo>
                <a:close/>
              </a:path>
            </a:pathLst>
          </a:custGeom>
          <a:noFill/>
          <a:ln w="28575">
            <a:solidFill>
              <a:srgbClr val="6099A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Personal computer - Free computer icons">
            <a:extLst>
              <a:ext uri="{FF2B5EF4-FFF2-40B4-BE49-F238E27FC236}">
                <a16:creationId xmlns:a16="http://schemas.microsoft.com/office/drawing/2014/main" id="{9E57B0E9-94F9-AEB0-7E4C-2ABFA7C5F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033" y="3471585"/>
            <a:ext cx="963565" cy="96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A1148A71-88FB-231F-7DDF-990594D51875}"/>
              </a:ext>
            </a:extLst>
          </p:cNvPr>
          <p:cNvSpPr/>
          <p:nvPr/>
        </p:nvSpPr>
        <p:spPr>
          <a:xfrm>
            <a:off x="178915" y="4994390"/>
            <a:ext cx="1743289" cy="1526795"/>
          </a:xfrm>
          <a:custGeom>
            <a:avLst/>
            <a:gdLst>
              <a:gd name="connsiteX0" fmla="*/ 0 w 1743289"/>
              <a:gd name="connsiteY0" fmla="*/ 763398 h 1526795"/>
              <a:gd name="connsiteX1" fmla="*/ 871645 w 1743289"/>
              <a:gd name="connsiteY1" fmla="*/ 0 h 1526795"/>
              <a:gd name="connsiteX2" fmla="*/ 1743290 w 1743289"/>
              <a:gd name="connsiteY2" fmla="*/ 763398 h 1526795"/>
              <a:gd name="connsiteX3" fmla="*/ 871645 w 1743289"/>
              <a:gd name="connsiteY3" fmla="*/ 1526796 h 1526795"/>
              <a:gd name="connsiteX4" fmla="*/ 0 w 1743289"/>
              <a:gd name="connsiteY4" fmla="*/ 763398 h 1526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3289" h="1526795" extrusionOk="0">
                <a:moveTo>
                  <a:pt x="0" y="763398"/>
                </a:moveTo>
                <a:cubicBezTo>
                  <a:pt x="-20269" y="329282"/>
                  <a:pt x="276367" y="42742"/>
                  <a:pt x="871645" y="0"/>
                </a:cubicBezTo>
                <a:cubicBezTo>
                  <a:pt x="1422454" y="14613"/>
                  <a:pt x="1726872" y="342307"/>
                  <a:pt x="1743290" y="763398"/>
                </a:cubicBezTo>
                <a:cubicBezTo>
                  <a:pt x="1711063" y="1216482"/>
                  <a:pt x="1328027" y="1665058"/>
                  <a:pt x="871645" y="1526796"/>
                </a:cubicBezTo>
                <a:cubicBezTo>
                  <a:pt x="281768" y="1467444"/>
                  <a:pt x="34703" y="1201592"/>
                  <a:pt x="0" y="763398"/>
                </a:cubicBezTo>
                <a:close/>
              </a:path>
            </a:pathLst>
          </a:custGeom>
          <a:noFill/>
          <a:ln w="28575">
            <a:solidFill>
              <a:srgbClr val="6099A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4E932C-359A-14A6-3648-CE45E5770A34}"/>
              </a:ext>
            </a:extLst>
          </p:cNvPr>
          <p:cNvSpPr txBox="1"/>
          <p:nvPr/>
        </p:nvSpPr>
        <p:spPr>
          <a:xfrm>
            <a:off x="2074601" y="4951524"/>
            <a:ext cx="678427" cy="338554"/>
          </a:xfrm>
          <a:prstGeom prst="rect">
            <a:avLst/>
          </a:prstGeom>
          <a:solidFill>
            <a:srgbClr val="025E73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EBF2F1"/>
                </a:solidFill>
                <a:latin typeface="Nunito" pitchFamily="2" charset="0"/>
              </a:rPr>
              <a:t>2010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6ABCE4-AA23-72A6-C94C-05AE9ED08F1B}"/>
              </a:ext>
            </a:extLst>
          </p:cNvPr>
          <p:cNvSpPr txBox="1"/>
          <p:nvPr/>
        </p:nvSpPr>
        <p:spPr>
          <a:xfrm>
            <a:off x="1976278" y="5320856"/>
            <a:ext cx="19467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24059"/>
                </a:solidFill>
                <a:latin typeface="Nunito Light" pitchFamily="2" charset="0"/>
              </a:rPr>
              <a:t>Cocriei e dublei </a:t>
            </a:r>
            <a:br>
              <a:rPr lang="pt-BR" sz="1400" dirty="0">
                <a:solidFill>
                  <a:srgbClr val="024059"/>
                </a:solidFill>
                <a:latin typeface="Nunito Light" pitchFamily="2" charset="0"/>
              </a:rPr>
            </a:br>
            <a:r>
              <a:rPr lang="pt-BR" sz="1400" dirty="0">
                <a:solidFill>
                  <a:srgbClr val="024059"/>
                </a:solidFill>
                <a:latin typeface="Nunito Light" pitchFamily="2" charset="0"/>
              </a:rPr>
              <a:t>uma das primeiras animações do YouTube brasileiro: </a:t>
            </a:r>
          </a:p>
          <a:p>
            <a:r>
              <a:rPr lang="pt-BR" sz="1400" b="1" dirty="0" err="1">
                <a:solidFill>
                  <a:srgbClr val="024059"/>
                </a:solidFill>
                <a:latin typeface="Nunito Light" pitchFamily="2" charset="0"/>
              </a:rPr>
              <a:t>Rebosteio</a:t>
            </a:r>
            <a:endParaRPr lang="pt-BR" sz="1400" dirty="0">
              <a:solidFill>
                <a:srgbClr val="024059"/>
              </a:solidFill>
              <a:latin typeface="Nunito Light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BC77E7D-A724-9304-EE03-2CF6FEE6F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67" y="5235675"/>
            <a:ext cx="1321384" cy="108447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7C42F8FF-0095-D7E0-76FE-C57F6478759F}"/>
              </a:ext>
            </a:extLst>
          </p:cNvPr>
          <p:cNvSpPr/>
          <p:nvPr/>
        </p:nvSpPr>
        <p:spPr>
          <a:xfrm>
            <a:off x="3923065" y="1402960"/>
            <a:ext cx="884904" cy="884904"/>
          </a:xfrm>
          <a:custGeom>
            <a:avLst/>
            <a:gdLst>
              <a:gd name="connsiteX0" fmla="*/ 0 w 884904"/>
              <a:gd name="connsiteY0" fmla="*/ 442452 h 884904"/>
              <a:gd name="connsiteX1" fmla="*/ 442452 w 884904"/>
              <a:gd name="connsiteY1" fmla="*/ 0 h 884904"/>
              <a:gd name="connsiteX2" fmla="*/ 884904 w 884904"/>
              <a:gd name="connsiteY2" fmla="*/ 442452 h 884904"/>
              <a:gd name="connsiteX3" fmla="*/ 442452 w 884904"/>
              <a:gd name="connsiteY3" fmla="*/ 884904 h 884904"/>
              <a:gd name="connsiteX4" fmla="*/ 0 w 884904"/>
              <a:gd name="connsiteY4" fmla="*/ 442452 h 884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4904" h="884904" extrusionOk="0">
                <a:moveTo>
                  <a:pt x="0" y="442452"/>
                </a:moveTo>
                <a:cubicBezTo>
                  <a:pt x="-55555" y="163825"/>
                  <a:pt x="155927" y="15825"/>
                  <a:pt x="442452" y="0"/>
                </a:cubicBezTo>
                <a:cubicBezTo>
                  <a:pt x="748995" y="13091"/>
                  <a:pt x="862486" y="198806"/>
                  <a:pt x="884904" y="442452"/>
                </a:cubicBezTo>
                <a:cubicBezTo>
                  <a:pt x="876381" y="695135"/>
                  <a:pt x="683405" y="903728"/>
                  <a:pt x="442452" y="884904"/>
                </a:cubicBezTo>
                <a:cubicBezTo>
                  <a:pt x="184977" y="877728"/>
                  <a:pt x="36515" y="704258"/>
                  <a:pt x="0" y="442452"/>
                </a:cubicBezTo>
                <a:close/>
              </a:path>
            </a:pathLst>
          </a:custGeom>
          <a:noFill/>
          <a:ln w="28575">
            <a:solidFill>
              <a:srgbClr val="6099A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FFD402-C6D2-B5A6-8DF9-907418980B03}"/>
              </a:ext>
            </a:extLst>
          </p:cNvPr>
          <p:cNvSpPr txBox="1"/>
          <p:nvPr/>
        </p:nvSpPr>
        <p:spPr>
          <a:xfrm>
            <a:off x="4911204" y="1368548"/>
            <a:ext cx="678427" cy="338554"/>
          </a:xfrm>
          <a:prstGeom prst="rect">
            <a:avLst/>
          </a:prstGeom>
          <a:solidFill>
            <a:srgbClr val="025E73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EBF2F1"/>
                </a:solidFill>
                <a:latin typeface="Nunito" pitchFamily="2" charset="0"/>
              </a:rPr>
              <a:t>2010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623063-5F51-6C87-D8B5-31E6243361F2}"/>
              </a:ext>
            </a:extLst>
          </p:cNvPr>
          <p:cNvSpPr txBox="1"/>
          <p:nvPr/>
        </p:nvSpPr>
        <p:spPr>
          <a:xfrm>
            <a:off x="4911204" y="1727427"/>
            <a:ext cx="15879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24059"/>
                </a:solidFill>
                <a:latin typeface="Nunito Light" pitchFamily="2" charset="0"/>
              </a:rPr>
              <a:t>Comecei a produzir e gravar </a:t>
            </a:r>
            <a:r>
              <a:rPr lang="pt-BR" sz="1400" b="1" dirty="0">
                <a:solidFill>
                  <a:srgbClr val="024059"/>
                </a:solidFill>
                <a:latin typeface="Nunito Light" pitchFamily="2" charset="0"/>
              </a:rPr>
              <a:t>podcasts</a:t>
            </a: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15813656-F938-D181-95F1-B90924B8C4B7}"/>
              </a:ext>
            </a:extLst>
          </p:cNvPr>
          <p:cNvSpPr txBox="1"/>
          <p:nvPr/>
        </p:nvSpPr>
        <p:spPr>
          <a:xfrm>
            <a:off x="3412128" y="3142350"/>
            <a:ext cx="678427" cy="338554"/>
          </a:xfrm>
          <a:prstGeom prst="rect">
            <a:avLst/>
          </a:prstGeom>
          <a:solidFill>
            <a:srgbClr val="025E73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EBF2F1"/>
                </a:solidFill>
                <a:latin typeface="Nunito" pitchFamily="2" charset="0"/>
              </a:rPr>
              <a:t>2012</a:t>
            </a:r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308E4EBE-30AF-F1F8-E300-B0A704C8C00F}"/>
              </a:ext>
            </a:extLst>
          </p:cNvPr>
          <p:cNvSpPr txBox="1"/>
          <p:nvPr/>
        </p:nvSpPr>
        <p:spPr>
          <a:xfrm>
            <a:off x="3412128" y="3498400"/>
            <a:ext cx="15285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24059"/>
                </a:solidFill>
                <a:latin typeface="Nunito Light" pitchFamily="2" charset="0"/>
              </a:rPr>
              <a:t>Criei o </a:t>
            </a:r>
          </a:p>
          <a:p>
            <a:r>
              <a:rPr lang="pt-BR" sz="1400" b="1" dirty="0">
                <a:solidFill>
                  <a:srgbClr val="024059"/>
                </a:solidFill>
                <a:latin typeface="Nunito Light" pitchFamily="2" charset="0"/>
              </a:rPr>
              <a:t>Pelada na Net</a:t>
            </a:r>
            <a:r>
              <a:rPr lang="pt-BR" sz="1400" dirty="0">
                <a:solidFill>
                  <a:srgbClr val="024059"/>
                </a:solidFill>
                <a:latin typeface="Nunito Light" pitchFamily="2" charset="0"/>
              </a:rPr>
              <a:t>, meu podcast de futebol</a:t>
            </a:r>
          </a:p>
        </p:txBody>
      </p:sp>
      <p:sp>
        <p:nvSpPr>
          <p:cNvPr id="1038" name="Oval 1037">
            <a:extLst>
              <a:ext uri="{FF2B5EF4-FFF2-40B4-BE49-F238E27FC236}">
                <a16:creationId xmlns:a16="http://schemas.microsoft.com/office/drawing/2014/main" id="{EB352E19-7A89-01BD-7815-97D58A4FDDB3}"/>
              </a:ext>
            </a:extLst>
          </p:cNvPr>
          <p:cNvSpPr/>
          <p:nvPr/>
        </p:nvSpPr>
        <p:spPr>
          <a:xfrm>
            <a:off x="3923065" y="4825176"/>
            <a:ext cx="884904" cy="884904"/>
          </a:xfrm>
          <a:custGeom>
            <a:avLst/>
            <a:gdLst>
              <a:gd name="connsiteX0" fmla="*/ 0 w 884904"/>
              <a:gd name="connsiteY0" fmla="*/ 442452 h 884904"/>
              <a:gd name="connsiteX1" fmla="*/ 442452 w 884904"/>
              <a:gd name="connsiteY1" fmla="*/ 0 h 884904"/>
              <a:gd name="connsiteX2" fmla="*/ 884904 w 884904"/>
              <a:gd name="connsiteY2" fmla="*/ 442452 h 884904"/>
              <a:gd name="connsiteX3" fmla="*/ 442452 w 884904"/>
              <a:gd name="connsiteY3" fmla="*/ 884904 h 884904"/>
              <a:gd name="connsiteX4" fmla="*/ 0 w 884904"/>
              <a:gd name="connsiteY4" fmla="*/ 442452 h 884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4904" h="884904" extrusionOk="0">
                <a:moveTo>
                  <a:pt x="0" y="442452"/>
                </a:moveTo>
                <a:cubicBezTo>
                  <a:pt x="-55555" y="163825"/>
                  <a:pt x="155927" y="15825"/>
                  <a:pt x="442452" y="0"/>
                </a:cubicBezTo>
                <a:cubicBezTo>
                  <a:pt x="748995" y="13091"/>
                  <a:pt x="862486" y="198806"/>
                  <a:pt x="884904" y="442452"/>
                </a:cubicBezTo>
                <a:cubicBezTo>
                  <a:pt x="876381" y="695135"/>
                  <a:pt x="683405" y="903728"/>
                  <a:pt x="442452" y="884904"/>
                </a:cubicBezTo>
                <a:cubicBezTo>
                  <a:pt x="184977" y="877728"/>
                  <a:pt x="36515" y="704258"/>
                  <a:pt x="0" y="442452"/>
                </a:cubicBezTo>
                <a:close/>
              </a:path>
            </a:pathLst>
          </a:custGeom>
          <a:noFill/>
          <a:ln w="28575">
            <a:solidFill>
              <a:srgbClr val="6099A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3ED5DBF5-2454-E27D-E2DB-ED2C5F10D885}"/>
              </a:ext>
            </a:extLst>
          </p:cNvPr>
          <p:cNvSpPr txBox="1"/>
          <p:nvPr/>
        </p:nvSpPr>
        <p:spPr>
          <a:xfrm>
            <a:off x="4913840" y="4822989"/>
            <a:ext cx="678427" cy="338554"/>
          </a:xfrm>
          <a:prstGeom prst="rect">
            <a:avLst/>
          </a:prstGeom>
          <a:solidFill>
            <a:srgbClr val="025E73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EBF2F1"/>
                </a:solidFill>
                <a:latin typeface="Nunito" pitchFamily="2" charset="0"/>
              </a:rPr>
              <a:t>2013</a:t>
            </a: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4D2886CB-EB8F-C726-58FC-52F17E5F6A4A}"/>
              </a:ext>
            </a:extLst>
          </p:cNvPr>
          <p:cNvSpPr txBox="1"/>
          <p:nvPr/>
        </p:nvSpPr>
        <p:spPr>
          <a:xfrm>
            <a:off x="4829469" y="5197250"/>
            <a:ext cx="21767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24059"/>
                </a:solidFill>
                <a:latin typeface="Nunito Light" pitchFamily="2" charset="0"/>
              </a:rPr>
              <a:t>Me formei e comecei uma </a:t>
            </a:r>
            <a:r>
              <a:rPr lang="pt-BR" sz="1400" b="1" dirty="0">
                <a:solidFill>
                  <a:srgbClr val="024059"/>
                </a:solidFill>
                <a:latin typeface="Nunito Light" pitchFamily="2" charset="0"/>
              </a:rPr>
              <a:t>carreira trabalhando com TI</a:t>
            </a:r>
            <a:r>
              <a:rPr lang="pt-BR" sz="1400" dirty="0">
                <a:solidFill>
                  <a:srgbClr val="024059"/>
                </a:solidFill>
                <a:latin typeface="Nunito Light" pitchFamily="2" charset="0"/>
              </a:rPr>
              <a:t>, indo de analista programador a gestor de equipes e projetos</a:t>
            </a:r>
          </a:p>
        </p:txBody>
      </p:sp>
      <p:pic>
        <p:nvPicPr>
          <p:cNvPr id="1048" name="Picture 6">
            <a:extLst>
              <a:ext uri="{FF2B5EF4-FFF2-40B4-BE49-F238E27FC236}">
                <a16:creationId xmlns:a16="http://schemas.microsoft.com/office/drawing/2014/main" id="{7B532DAE-0A31-746B-FC10-8968D54D6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502" y="1477604"/>
            <a:ext cx="678428" cy="78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8" descr="Graduation - Free people icons">
            <a:extLst>
              <a:ext uri="{FF2B5EF4-FFF2-40B4-BE49-F238E27FC236}">
                <a16:creationId xmlns:a16="http://schemas.microsoft.com/office/drawing/2014/main" id="{BDDCABD5-A471-A9A3-B82D-771D06FA0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243" y="4807486"/>
            <a:ext cx="884904" cy="88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9" name="TextBox 1058">
            <a:extLst>
              <a:ext uri="{FF2B5EF4-FFF2-40B4-BE49-F238E27FC236}">
                <a16:creationId xmlns:a16="http://schemas.microsoft.com/office/drawing/2014/main" id="{BFA20FAE-E56A-E3A1-77B4-361B8853FFF2}"/>
              </a:ext>
            </a:extLst>
          </p:cNvPr>
          <p:cNvSpPr txBox="1"/>
          <p:nvPr/>
        </p:nvSpPr>
        <p:spPr>
          <a:xfrm>
            <a:off x="7133336" y="1676463"/>
            <a:ext cx="30876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24059"/>
                </a:solidFill>
                <a:latin typeface="Nunito Light" pitchFamily="2" charset="0"/>
              </a:rPr>
              <a:t>Fui contratado pelo </a:t>
            </a:r>
            <a:r>
              <a:rPr lang="pt-BR" sz="1400" b="1" dirty="0">
                <a:solidFill>
                  <a:srgbClr val="024059"/>
                </a:solidFill>
                <a:latin typeface="Nunito Light" pitchFamily="2" charset="0"/>
              </a:rPr>
              <a:t>Jovem Nerd</a:t>
            </a:r>
            <a:r>
              <a:rPr lang="pt-BR" sz="1400" dirty="0">
                <a:solidFill>
                  <a:srgbClr val="024059"/>
                </a:solidFill>
                <a:latin typeface="Nunito Light" pitchFamily="2" charset="0"/>
              </a:rPr>
              <a:t> para roteirizar, apresentar e editar um podcast diário durante a Copa do Mundo, o </a:t>
            </a:r>
            <a:r>
              <a:rPr lang="pt-BR" sz="1400" b="1" dirty="0">
                <a:solidFill>
                  <a:srgbClr val="024059"/>
                </a:solidFill>
                <a:latin typeface="Nunito Light" pitchFamily="2" charset="0"/>
              </a:rPr>
              <a:t>Vai te Catar </a:t>
            </a:r>
            <a:r>
              <a:rPr lang="pt-BR" sz="1400" dirty="0">
                <a:solidFill>
                  <a:srgbClr val="024059"/>
                </a:solidFill>
                <a:latin typeface="Nunito Light" pitchFamily="2" charset="0"/>
              </a:rPr>
              <a:t>(patrocinado pela </a:t>
            </a:r>
            <a:r>
              <a:rPr lang="pt-BR" sz="1400" b="1" dirty="0">
                <a:solidFill>
                  <a:srgbClr val="024059"/>
                </a:solidFill>
                <a:latin typeface="Nunito Light" pitchFamily="2" charset="0"/>
              </a:rPr>
              <a:t>Samsung</a:t>
            </a:r>
            <a:r>
              <a:rPr lang="pt-BR" sz="1400" dirty="0">
                <a:solidFill>
                  <a:srgbClr val="024059"/>
                </a:solidFill>
                <a:latin typeface="Nunito Light" pitchFamily="2" charset="0"/>
              </a:rPr>
              <a:t>)</a:t>
            </a:r>
          </a:p>
        </p:txBody>
      </p:sp>
      <p:pic>
        <p:nvPicPr>
          <p:cNvPr id="1087" name="Picture 10">
            <a:extLst>
              <a:ext uri="{FF2B5EF4-FFF2-40B4-BE49-F238E27FC236}">
                <a16:creationId xmlns:a16="http://schemas.microsoft.com/office/drawing/2014/main" id="{99186E70-3D8A-E168-27B0-6004D0D90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093" y="1096945"/>
            <a:ext cx="998078" cy="59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8" name="Picture 12">
            <a:extLst>
              <a:ext uri="{FF2B5EF4-FFF2-40B4-BE49-F238E27FC236}">
                <a16:creationId xmlns:a16="http://schemas.microsoft.com/office/drawing/2014/main" id="{3D3564A7-7546-CE4A-1ED8-4130010E1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5833" y="1141248"/>
            <a:ext cx="1514654" cy="151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3" name="Picture 14">
            <a:extLst>
              <a:ext uri="{FF2B5EF4-FFF2-40B4-BE49-F238E27FC236}">
                <a16:creationId xmlns:a16="http://schemas.microsoft.com/office/drawing/2014/main" id="{2DE65804-DF63-CE15-508B-A81404E7D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207" y="3094506"/>
            <a:ext cx="1514654" cy="151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4" name="Picture 16">
            <a:extLst>
              <a:ext uri="{FF2B5EF4-FFF2-40B4-BE49-F238E27FC236}">
                <a16:creationId xmlns:a16="http://schemas.microsoft.com/office/drawing/2014/main" id="{9E9C36E1-5A63-7C38-0559-5E13F7446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437" y="2905992"/>
            <a:ext cx="1514654" cy="151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4" name="Picture 18">
            <a:extLst>
              <a:ext uri="{FF2B5EF4-FFF2-40B4-BE49-F238E27FC236}">
                <a16:creationId xmlns:a16="http://schemas.microsoft.com/office/drawing/2014/main" id="{54ECE06D-99BB-BFA1-FE80-966C785BA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29" y="4871809"/>
            <a:ext cx="1514654" cy="151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5" name="TextBox 1104">
            <a:extLst>
              <a:ext uri="{FF2B5EF4-FFF2-40B4-BE49-F238E27FC236}">
                <a16:creationId xmlns:a16="http://schemas.microsoft.com/office/drawing/2014/main" id="{05984BBA-E3BA-5486-EBEB-DB11A44F2B3C}"/>
              </a:ext>
            </a:extLst>
          </p:cNvPr>
          <p:cNvSpPr txBox="1"/>
          <p:nvPr/>
        </p:nvSpPr>
        <p:spPr>
          <a:xfrm>
            <a:off x="7819480" y="5042484"/>
            <a:ext cx="678427" cy="338554"/>
          </a:xfrm>
          <a:prstGeom prst="rect">
            <a:avLst/>
          </a:prstGeom>
          <a:solidFill>
            <a:srgbClr val="025E73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EBF2F1"/>
                </a:solidFill>
                <a:latin typeface="Nunito" pitchFamily="2" charset="0"/>
              </a:rPr>
              <a:t>2024</a:t>
            </a:r>
          </a:p>
        </p:txBody>
      </p:sp>
      <p:sp>
        <p:nvSpPr>
          <p:cNvPr id="1106" name="TextBox 1105">
            <a:extLst>
              <a:ext uri="{FF2B5EF4-FFF2-40B4-BE49-F238E27FC236}">
                <a16:creationId xmlns:a16="http://schemas.microsoft.com/office/drawing/2014/main" id="{80AA2F54-14A8-29B9-8930-51D535376D08}"/>
              </a:ext>
            </a:extLst>
          </p:cNvPr>
          <p:cNvSpPr txBox="1"/>
          <p:nvPr/>
        </p:nvSpPr>
        <p:spPr>
          <a:xfrm>
            <a:off x="7718621" y="5432157"/>
            <a:ext cx="20303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24059"/>
                </a:solidFill>
                <a:latin typeface="Nunito Light" pitchFamily="2" charset="0"/>
              </a:rPr>
              <a:t>Criei um novo podcast solo e reflexivo, o </a:t>
            </a:r>
            <a:r>
              <a:rPr lang="pt-BR" sz="1400" b="1" dirty="0">
                <a:solidFill>
                  <a:srgbClr val="024059"/>
                </a:solidFill>
                <a:latin typeface="Nunito Light" pitchFamily="2" charset="0"/>
              </a:rPr>
              <a:t>Dentro da minha cabeça</a:t>
            </a:r>
            <a:r>
              <a:rPr lang="pt-BR" sz="1400" dirty="0">
                <a:solidFill>
                  <a:srgbClr val="024059"/>
                </a:solidFill>
                <a:latin typeface="Nunito Light" pitchFamily="2" charset="0"/>
              </a:rPr>
              <a:t>!</a:t>
            </a:r>
          </a:p>
        </p:txBody>
      </p:sp>
      <p:sp>
        <p:nvSpPr>
          <p:cNvPr id="1112" name="TextBox 1111">
            <a:extLst>
              <a:ext uri="{FF2B5EF4-FFF2-40B4-BE49-F238E27FC236}">
                <a16:creationId xmlns:a16="http://schemas.microsoft.com/office/drawing/2014/main" id="{3520CF90-6D75-199D-5B1D-9CAB596FC80B}"/>
              </a:ext>
            </a:extLst>
          </p:cNvPr>
          <p:cNvSpPr txBox="1"/>
          <p:nvPr/>
        </p:nvSpPr>
        <p:spPr>
          <a:xfrm>
            <a:off x="7253073" y="1317153"/>
            <a:ext cx="678427" cy="338554"/>
          </a:xfrm>
          <a:prstGeom prst="rect">
            <a:avLst/>
          </a:prstGeom>
          <a:solidFill>
            <a:srgbClr val="025E73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EBF2F1"/>
                </a:solidFill>
                <a:latin typeface="Nunito" pitchFamily="2" charset="0"/>
              </a:rPr>
              <a:t>2022</a:t>
            </a:r>
          </a:p>
        </p:txBody>
      </p:sp>
      <p:sp>
        <p:nvSpPr>
          <p:cNvPr id="1115" name="TextBox 1114">
            <a:extLst>
              <a:ext uri="{FF2B5EF4-FFF2-40B4-BE49-F238E27FC236}">
                <a16:creationId xmlns:a16="http://schemas.microsoft.com/office/drawing/2014/main" id="{3661FBB9-652C-69DD-B4A8-78CAAF31BA1E}"/>
              </a:ext>
            </a:extLst>
          </p:cNvPr>
          <p:cNvSpPr txBox="1"/>
          <p:nvPr/>
        </p:nvSpPr>
        <p:spPr>
          <a:xfrm>
            <a:off x="9070544" y="3086978"/>
            <a:ext cx="678427" cy="338554"/>
          </a:xfrm>
          <a:prstGeom prst="rect">
            <a:avLst/>
          </a:prstGeom>
          <a:solidFill>
            <a:srgbClr val="025E73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EBF2F1"/>
                </a:solidFill>
                <a:latin typeface="Nunito" pitchFamily="2" charset="0"/>
              </a:rPr>
              <a:t>2023</a:t>
            </a:r>
          </a:p>
        </p:txBody>
      </p:sp>
      <p:sp>
        <p:nvSpPr>
          <p:cNvPr id="1116" name="TextBox 1115">
            <a:extLst>
              <a:ext uri="{FF2B5EF4-FFF2-40B4-BE49-F238E27FC236}">
                <a16:creationId xmlns:a16="http://schemas.microsoft.com/office/drawing/2014/main" id="{2AF13E5C-E3D3-679E-6DAB-DF6F1A1A5418}"/>
              </a:ext>
            </a:extLst>
          </p:cNvPr>
          <p:cNvSpPr txBox="1"/>
          <p:nvPr/>
        </p:nvSpPr>
        <p:spPr>
          <a:xfrm>
            <a:off x="9087742" y="3457177"/>
            <a:ext cx="248511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24059"/>
                </a:solidFill>
                <a:latin typeface="Nunito Light" pitchFamily="2" charset="0"/>
              </a:rPr>
              <a:t>Com o sucesso do programa anterior, o </a:t>
            </a:r>
            <a:r>
              <a:rPr lang="pt-BR" sz="1400" b="1" dirty="0">
                <a:solidFill>
                  <a:srgbClr val="024059"/>
                </a:solidFill>
                <a:latin typeface="Nunito Light" pitchFamily="2" charset="0"/>
              </a:rPr>
              <a:t>Jovem Nerd</a:t>
            </a:r>
            <a:r>
              <a:rPr lang="pt-BR" sz="1400" dirty="0">
                <a:solidFill>
                  <a:srgbClr val="024059"/>
                </a:solidFill>
                <a:latin typeface="Nunito Light" pitchFamily="2" charset="0"/>
              </a:rPr>
              <a:t> me recontratou para roteirizar e apresentar o podcast </a:t>
            </a:r>
            <a:r>
              <a:rPr lang="pt-BR" sz="1400" b="1" dirty="0">
                <a:solidFill>
                  <a:srgbClr val="024059"/>
                </a:solidFill>
                <a:latin typeface="Nunito Light" pitchFamily="2" charset="0"/>
              </a:rPr>
              <a:t>Mau Acompanhado</a:t>
            </a:r>
            <a:endParaRPr lang="pt-BR" sz="1400" dirty="0">
              <a:solidFill>
                <a:srgbClr val="024059"/>
              </a:solidFill>
            </a:endParaRPr>
          </a:p>
        </p:txBody>
      </p:sp>
      <p:sp>
        <p:nvSpPr>
          <p:cNvPr id="1118" name="Freeform: Shape 1117">
            <a:extLst>
              <a:ext uri="{FF2B5EF4-FFF2-40B4-BE49-F238E27FC236}">
                <a16:creationId xmlns:a16="http://schemas.microsoft.com/office/drawing/2014/main" id="{259EE2D8-60DF-1BD3-07D2-FC0EF2162125}"/>
              </a:ext>
            </a:extLst>
          </p:cNvPr>
          <p:cNvSpPr/>
          <p:nvPr/>
        </p:nvSpPr>
        <p:spPr>
          <a:xfrm>
            <a:off x="969083" y="2271988"/>
            <a:ext cx="1431918" cy="1185588"/>
          </a:xfrm>
          <a:custGeom>
            <a:avLst/>
            <a:gdLst>
              <a:gd name="connsiteX0" fmla="*/ 0 w 1286575"/>
              <a:gd name="connsiteY0" fmla="*/ 0 h 1038225"/>
              <a:gd name="connsiteX1" fmla="*/ 9525 w 1286575"/>
              <a:gd name="connsiteY1" fmla="*/ 47625 h 1038225"/>
              <a:gd name="connsiteX2" fmla="*/ 28575 w 1286575"/>
              <a:gd name="connsiteY2" fmla="*/ 219075 h 1038225"/>
              <a:gd name="connsiteX3" fmla="*/ 66675 w 1286575"/>
              <a:gd name="connsiteY3" fmla="*/ 276225 h 1038225"/>
              <a:gd name="connsiteX4" fmla="*/ 228600 w 1286575"/>
              <a:gd name="connsiteY4" fmla="*/ 409575 h 1038225"/>
              <a:gd name="connsiteX5" fmla="*/ 295275 w 1286575"/>
              <a:gd name="connsiteY5" fmla="*/ 438150 h 1038225"/>
              <a:gd name="connsiteX6" fmla="*/ 361950 w 1286575"/>
              <a:gd name="connsiteY6" fmla="*/ 466725 h 1038225"/>
              <a:gd name="connsiteX7" fmla="*/ 466725 w 1286575"/>
              <a:gd name="connsiteY7" fmla="*/ 485775 h 1038225"/>
              <a:gd name="connsiteX8" fmla="*/ 581025 w 1286575"/>
              <a:gd name="connsiteY8" fmla="*/ 504825 h 1038225"/>
              <a:gd name="connsiteX9" fmla="*/ 638175 w 1286575"/>
              <a:gd name="connsiteY9" fmla="*/ 514350 h 1038225"/>
              <a:gd name="connsiteX10" fmla="*/ 666750 w 1286575"/>
              <a:gd name="connsiteY10" fmla="*/ 523875 h 1038225"/>
              <a:gd name="connsiteX11" fmla="*/ 781050 w 1286575"/>
              <a:gd name="connsiteY11" fmla="*/ 542925 h 1038225"/>
              <a:gd name="connsiteX12" fmla="*/ 885825 w 1286575"/>
              <a:gd name="connsiteY12" fmla="*/ 571500 h 1038225"/>
              <a:gd name="connsiteX13" fmla="*/ 923925 w 1286575"/>
              <a:gd name="connsiteY13" fmla="*/ 590550 h 1038225"/>
              <a:gd name="connsiteX14" fmla="*/ 1028700 w 1286575"/>
              <a:gd name="connsiteY14" fmla="*/ 638175 h 1038225"/>
              <a:gd name="connsiteX15" fmla="*/ 1095375 w 1286575"/>
              <a:gd name="connsiteY15" fmla="*/ 676275 h 1038225"/>
              <a:gd name="connsiteX16" fmla="*/ 1171575 w 1286575"/>
              <a:gd name="connsiteY16" fmla="*/ 752475 h 1038225"/>
              <a:gd name="connsiteX17" fmla="*/ 1200150 w 1286575"/>
              <a:gd name="connsiteY17" fmla="*/ 781050 h 1038225"/>
              <a:gd name="connsiteX18" fmla="*/ 1238250 w 1286575"/>
              <a:gd name="connsiteY18" fmla="*/ 857250 h 1038225"/>
              <a:gd name="connsiteX19" fmla="*/ 1257300 w 1286575"/>
              <a:gd name="connsiteY19" fmla="*/ 895350 h 1038225"/>
              <a:gd name="connsiteX20" fmla="*/ 1266825 w 1286575"/>
              <a:gd name="connsiteY20" fmla="*/ 933450 h 1038225"/>
              <a:gd name="connsiteX21" fmla="*/ 1285875 w 1286575"/>
              <a:gd name="connsiteY21" fmla="*/ 1000125 h 1038225"/>
              <a:gd name="connsiteX22" fmla="*/ 1285875 w 1286575"/>
              <a:gd name="connsiteY22" fmla="*/ 1038225 h 1038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86575" h="1038225">
                <a:moveTo>
                  <a:pt x="0" y="0"/>
                </a:moveTo>
                <a:cubicBezTo>
                  <a:pt x="3175" y="15875"/>
                  <a:pt x="7431" y="31572"/>
                  <a:pt x="9525" y="47625"/>
                </a:cubicBezTo>
                <a:cubicBezTo>
                  <a:pt x="16962" y="104644"/>
                  <a:pt x="14629" y="163290"/>
                  <a:pt x="28575" y="219075"/>
                </a:cubicBezTo>
                <a:cubicBezTo>
                  <a:pt x="34128" y="241287"/>
                  <a:pt x="51598" y="258995"/>
                  <a:pt x="66675" y="276225"/>
                </a:cubicBezTo>
                <a:cubicBezTo>
                  <a:pt x="134243" y="353446"/>
                  <a:pt x="149040" y="369795"/>
                  <a:pt x="228600" y="409575"/>
                </a:cubicBezTo>
                <a:cubicBezTo>
                  <a:pt x="250227" y="420389"/>
                  <a:pt x="273262" y="428144"/>
                  <a:pt x="295275" y="438150"/>
                </a:cubicBezTo>
                <a:cubicBezTo>
                  <a:pt x="328593" y="453294"/>
                  <a:pt x="329636" y="458647"/>
                  <a:pt x="361950" y="466725"/>
                </a:cubicBezTo>
                <a:cubicBezTo>
                  <a:pt x="393321" y="474568"/>
                  <a:pt x="435587" y="480114"/>
                  <a:pt x="466725" y="485775"/>
                </a:cubicBezTo>
                <a:cubicBezTo>
                  <a:pt x="605059" y="510927"/>
                  <a:pt x="403061" y="477446"/>
                  <a:pt x="581025" y="504825"/>
                </a:cubicBezTo>
                <a:cubicBezTo>
                  <a:pt x="600113" y="507762"/>
                  <a:pt x="619322" y="510160"/>
                  <a:pt x="638175" y="514350"/>
                </a:cubicBezTo>
                <a:cubicBezTo>
                  <a:pt x="647976" y="516528"/>
                  <a:pt x="656905" y="521906"/>
                  <a:pt x="666750" y="523875"/>
                </a:cubicBezTo>
                <a:cubicBezTo>
                  <a:pt x="704625" y="531450"/>
                  <a:pt x="742950" y="536575"/>
                  <a:pt x="781050" y="542925"/>
                </a:cubicBezTo>
                <a:cubicBezTo>
                  <a:pt x="933976" y="604095"/>
                  <a:pt x="713123" y="519689"/>
                  <a:pt x="885825" y="571500"/>
                </a:cubicBezTo>
                <a:cubicBezTo>
                  <a:pt x="899425" y="575580"/>
                  <a:pt x="910950" y="584783"/>
                  <a:pt x="923925" y="590550"/>
                </a:cubicBezTo>
                <a:cubicBezTo>
                  <a:pt x="999396" y="624093"/>
                  <a:pt x="946203" y="593754"/>
                  <a:pt x="1028700" y="638175"/>
                </a:cubicBezTo>
                <a:cubicBezTo>
                  <a:pt x="1051238" y="650311"/>
                  <a:pt x="1075387" y="660284"/>
                  <a:pt x="1095375" y="676275"/>
                </a:cubicBezTo>
                <a:cubicBezTo>
                  <a:pt x="1123425" y="698715"/>
                  <a:pt x="1146175" y="727075"/>
                  <a:pt x="1171575" y="752475"/>
                </a:cubicBezTo>
                <a:cubicBezTo>
                  <a:pt x="1181100" y="762000"/>
                  <a:pt x="1193220" y="769499"/>
                  <a:pt x="1200150" y="781050"/>
                </a:cubicBezTo>
                <a:cubicBezTo>
                  <a:pt x="1262249" y="884548"/>
                  <a:pt x="1207491" y="785479"/>
                  <a:pt x="1238250" y="857250"/>
                </a:cubicBezTo>
                <a:cubicBezTo>
                  <a:pt x="1243843" y="870301"/>
                  <a:pt x="1252314" y="882055"/>
                  <a:pt x="1257300" y="895350"/>
                </a:cubicBezTo>
                <a:cubicBezTo>
                  <a:pt x="1261897" y="907607"/>
                  <a:pt x="1263229" y="920863"/>
                  <a:pt x="1266825" y="933450"/>
                </a:cubicBezTo>
                <a:cubicBezTo>
                  <a:pt x="1273854" y="958052"/>
                  <a:pt x="1282566" y="973657"/>
                  <a:pt x="1285875" y="1000125"/>
                </a:cubicBezTo>
                <a:cubicBezTo>
                  <a:pt x="1287450" y="1012727"/>
                  <a:pt x="1285875" y="1025525"/>
                  <a:pt x="1285875" y="1038225"/>
                </a:cubicBezTo>
              </a:path>
            </a:pathLst>
          </a:custGeom>
          <a:ln w="19050" cap="flat" cmpd="sng" algn="ctr">
            <a:solidFill>
              <a:srgbClr val="6099A6"/>
            </a:solidFill>
            <a:prstDash val="dash"/>
            <a:round/>
            <a:headEnd type="none" w="med" len="med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19" name="Freeform: Shape 1118">
            <a:extLst>
              <a:ext uri="{FF2B5EF4-FFF2-40B4-BE49-F238E27FC236}">
                <a16:creationId xmlns:a16="http://schemas.microsoft.com/office/drawing/2014/main" id="{9D96415B-438A-23B9-104E-5DC309264C3A}"/>
              </a:ext>
            </a:extLst>
          </p:cNvPr>
          <p:cNvSpPr/>
          <p:nvPr/>
        </p:nvSpPr>
        <p:spPr>
          <a:xfrm>
            <a:off x="1123950" y="4524374"/>
            <a:ext cx="1057275" cy="427149"/>
          </a:xfrm>
          <a:custGeom>
            <a:avLst/>
            <a:gdLst>
              <a:gd name="connsiteX0" fmla="*/ 838200 w 838200"/>
              <a:gd name="connsiteY0" fmla="*/ 0 h 400050"/>
              <a:gd name="connsiteX1" fmla="*/ 790575 w 838200"/>
              <a:gd name="connsiteY1" fmla="*/ 152400 h 400050"/>
              <a:gd name="connsiteX2" fmla="*/ 733425 w 838200"/>
              <a:gd name="connsiteY2" fmla="*/ 190500 h 400050"/>
              <a:gd name="connsiteX3" fmla="*/ 657225 w 838200"/>
              <a:gd name="connsiteY3" fmla="*/ 228600 h 400050"/>
              <a:gd name="connsiteX4" fmla="*/ 571500 w 838200"/>
              <a:gd name="connsiteY4" fmla="*/ 238125 h 400050"/>
              <a:gd name="connsiteX5" fmla="*/ 342900 w 838200"/>
              <a:gd name="connsiteY5" fmla="*/ 247650 h 400050"/>
              <a:gd name="connsiteX6" fmla="*/ 276225 w 838200"/>
              <a:gd name="connsiteY6" fmla="*/ 257175 h 400050"/>
              <a:gd name="connsiteX7" fmla="*/ 161925 w 838200"/>
              <a:gd name="connsiteY7" fmla="*/ 276225 h 400050"/>
              <a:gd name="connsiteX8" fmla="*/ 95250 w 838200"/>
              <a:gd name="connsiteY8" fmla="*/ 304800 h 400050"/>
              <a:gd name="connsiteX9" fmla="*/ 57150 w 838200"/>
              <a:gd name="connsiteY9" fmla="*/ 314325 h 400050"/>
              <a:gd name="connsiteX10" fmla="*/ 38100 w 838200"/>
              <a:gd name="connsiteY10" fmla="*/ 342900 h 400050"/>
              <a:gd name="connsiteX11" fmla="*/ 9525 w 838200"/>
              <a:gd name="connsiteY11" fmla="*/ 371475 h 400050"/>
              <a:gd name="connsiteX12" fmla="*/ 0 w 838200"/>
              <a:gd name="connsiteY12" fmla="*/ 40005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38200" h="400050">
                <a:moveTo>
                  <a:pt x="838200" y="0"/>
                </a:moveTo>
                <a:cubicBezTo>
                  <a:pt x="828175" y="50123"/>
                  <a:pt x="818625" y="110326"/>
                  <a:pt x="790575" y="152400"/>
                </a:cubicBezTo>
                <a:cubicBezTo>
                  <a:pt x="777875" y="171450"/>
                  <a:pt x="753304" y="179141"/>
                  <a:pt x="733425" y="190500"/>
                </a:cubicBezTo>
                <a:cubicBezTo>
                  <a:pt x="708769" y="204589"/>
                  <a:pt x="684469" y="220587"/>
                  <a:pt x="657225" y="228600"/>
                </a:cubicBezTo>
                <a:cubicBezTo>
                  <a:pt x="629642" y="236713"/>
                  <a:pt x="600198" y="236386"/>
                  <a:pt x="571500" y="238125"/>
                </a:cubicBezTo>
                <a:cubicBezTo>
                  <a:pt x="495374" y="242739"/>
                  <a:pt x="419100" y="244475"/>
                  <a:pt x="342900" y="247650"/>
                </a:cubicBezTo>
                <a:lnTo>
                  <a:pt x="276225" y="257175"/>
                </a:lnTo>
                <a:lnTo>
                  <a:pt x="161925" y="276225"/>
                </a:lnTo>
                <a:cubicBezTo>
                  <a:pt x="139700" y="285750"/>
                  <a:pt x="117974" y="296537"/>
                  <a:pt x="95250" y="304800"/>
                </a:cubicBezTo>
                <a:cubicBezTo>
                  <a:pt x="82947" y="309274"/>
                  <a:pt x="68042" y="307063"/>
                  <a:pt x="57150" y="314325"/>
                </a:cubicBezTo>
                <a:cubicBezTo>
                  <a:pt x="47625" y="320675"/>
                  <a:pt x="45429" y="334106"/>
                  <a:pt x="38100" y="342900"/>
                </a:cubicBezTo>
                <a:cubicBezTo>
                  <a:pt x="29476" y="353248"/>
                  <a:pt x="19050" y="361950"/>
                  <a:pt x="9525" y="371475"/>
                </a:cubicBezTo>
                <a:lnTo>
                  <a:pt x="0" y="400050"/>
                </a:lnTo>
              </a:path>
            </a:pathLst>
          </a:custGeom>
          <a:ln w="19050" cap="flat" cmpd="sng" algn="ctr">
            <a:solidFill>
              <a:srgbClr val="6099A6"/>
            </a:solidFill>
            <a:prstDash val="dash"/>
            <a:round/>
            <a:headEnd type="none" w="med" len="med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20" name="Freeform: Shape 1119">
            <a:extLst>
              <a:ext uri="{FF2B5EF4-FFF2-40B4-BE49-F238E27FC236}">
                <a16:creationId xmlns:a16="http://schemas.microsoft.com/office/drawing/2014/main" id="{2CC57B8B-C65E-F5B7-93CF-BB9CD773901D}"/>
              </a:ext>
            </a:extLst>
          </p:cNvPr>
          <p:cNvSpPr/>
          <p:nvPr/>
        </p:nvSpPr>
        <p:spPr>
          <a:xfrm>
            <a:off x="1800225" y="1504950"/>
            <a:ext cx="2145299" cy="3629025"/>
          </a:xfrm>
          <a:custGeom>
            <a:avLst/>
            <a:gdLst>
              <a:gd name="connsiteX0" fmla="*/ 0 w 2145299"/>
              <a:gd name="connsiteY0" fmla="*/ 3629025 h 3629025"/>
              <a:gd name="connsiteX1" fmla="*/ 66675 w 2145299"/>
              <a:gd name="connsiteY1" fmla="*/ 3486150 h 3629025"/>
              <a:gd name="connsiteX2" fmla="*/ 104775 w 2145299"/>
              <a:gd name="connsiteY2" fmla="*/ 3429000 h 3629025"/>
              <a:gd name="connsiteX3" fmla="*/ 161925 w 2145299"/>
              <a:gd name="connsiteY3" fmla="*/ 3381375 h 3629025"/>
              <a:gd name="connsiteX4" fmla="*/ 247650 w 2145299"/>
              <a:gd name="connsiteY4" fmla="*/ 3314700 h 3629025"/>
              <a:gd name="connsiteX5" fmla="*/ 342900 w 2145299"/>
              <a:gd name="connsiteY5" fmla="*/ 3295650 h 3629025"/>
              <a:gd name="connsiteX6" fmla="*/ 409575 w 2145299"/>
              <a:gd name="connsiteY6" fmla="*/ 3276600 h 3629025"/>
              <a:gd name="connsiteX7" fmla="*/ 495300 w 2145299"/>
              <a:gd name="connsiteY7" fmla="*/ 3267075 h 3629025"/>
              <a:gd name="connsiteX8" fmla="*/ 600075 w 2145299"/>
              <a:gd name="connsiteY8" fmla="*/ 3248025 h 3629025"/>
              <a:gd name="connsiteX9" fmla="*/ 733425 w 2145299"/>
              <a:gd name="connsiteY9" fmla="*/ 3228975 h 3629025"/>
              <a:gd name="connsiteX10" fmla="*/ 895350 w 2145299"/>
              <a:gd name="connsiteY10" fmla="*/ 3200400 h 3629025"/>
              <a:gd name="connsiteX11" fmla="*/ 981075 w 2145299"/>
              <a:gd name="connsiteY11" fmla="*/ 3171825 h 3629025"/>
              <a:gd name="connsiteX12" fmla="*/ 1057275 w 2145299"/>
              <a:gd name="connsiteY12" fmla="*/ 3152775 h 3629025"/>
              <a:gd name="connsiteX13" fmla="*/ 1123950 w 2145299"/>
              <a:gd name="connsiteY13" fmla="*/ 3114675 h 3629025"/>
              <a:gd name="connsiteX14" fmla="*/ 1219200 w 2145299"/>
              <a:gd name="connsiteY14" fmla="*/ 3038475 h 3629025"/>
              <a:gd name="connsiteX15" fmla="*/ 1266825 w 2145299"/>
              <a:gd name="connsiteY15" fmla="*/ 2971800 h 3629025"/>
              <a:gd name="connsiteX16" fmla="*/ 1323975 w 2145299"/>
              <a:gd name="connsiteY16" fmla="*/ 2914650 h 3629025"/>
              <a:gd name="connsiteX17" fmla="*/ 1409700 w 2145299"/>
              <a:gd name="connsiteY17" fmla="*/ 2781300 h 3629025"/>
              <a:gd name="connsiteX18" fmla="*/ 1447800 w 2145299"/>
              <a:gd name="connsiteY18" fmla="*/ 2724150 h 3629025"/>
              <a:gd name="connsiteX19" fmla="*/ 1504950 w 2145299"/>
              <a:gd name="connsiteY19" fmla="*/ 2581275 h 3629025"/>
              <a:gd name="connsiteX20" fmla="*/ 1524000 w 2145299"/>
              <a:gd name="connsiteY20" fmla="*/ 2495550 h 3629025"/>
              <a:gd name="connsiteX21" fmla="*/ 1524000 w 2145299"/>
              <a:gd name="connsiteY21" fmla="*/ 2076450 h 3629025"/>
              <a:gd name="connsiteX22" fmla="*/ 1466850 w 2145299"/>
              <a:gd name="connsiteY22" fmla="*/ 1866900 h 3629025"/>
              <a:gd name="connsiteX23" fmla="*/ 1438275 w 2145299"/>
              <a:gd name="connsiteY23" fmla="*/ 1752600 h 3629025"/>
              <a:gd name="connsiteX24" fmla="*/ 1400175 w 2145299"/>
              <a:gd name="connsiteY24" fmla="*/ 1619250 h 3629025"/>
              <a:gd name="connsiteX25" fmla="*/ 1371600 w 2145299"/>
              <a:gd name="connsiteY25" fmla="*/ 1381125 h 3629025"/>
              <a:gd name="connsiteX26" fmla="*/ 1352550 w 2145299"/>
              <a:gd name="connsiteY26" fmla="*/ 1295400 h 3629025"/>
              <a:gd name="connsiteX27" fmla="*/ 1362075 w 2145299"/>
              <a:gd name="connsiteY27" fmla="*/ 590550 h 3629025"/>
              <a:gd name="connsiteX28" fmla="*/ 1400175 w 2145299"/>
              <a:gd name="connsiteY28" fmla="*/ 476250 h 3629025"/>
              <a:gd name="connsiteX29" fmla="*/ 1485900 w 2145299"/>
              <a:gd name="connsiteY29" fmla="*/ 295275 h 3629025"/>
              <a:gd name="connsiteX30" fmla="*/ 1609725 w 2145299"/>
              <a:gd name="connsiteY30" fmla="*/ 133350 h 3629025"/>
              <a:gd name="connsiteX31" fmla="*/ 1714500 w 2145299"/>
              <a:gd name="connsiteY31" fmla="*/ 38100 h 3629025"/>
              <a:gd name="connsiteX32" fmla="*/ 1838325 w 2145299"/>
              <a:gd name="connsiteY32" fmla="*/ 9525 h 3629025"/>
              <a:gd name="connsiteX33" fmla="*/ 1924050 w 2145299"/>
              <a:gd name="connsiteY33" fmla="*/ 0 h 3629025"/>
              <a:gd name="connsiteX34" fmla="*/ 2076450 w 2145299"/>
              <a:gd name="connsiteY34" fmla="*/ 9525 h 3629025"/>
              <a:gd name="connsiteX35" fmla="*/ 2133600 w 2145299"/>
              <a:gd name="connsiteY35" fmla="*/ 28575 h 362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145299" h="3629025">
                <a:moveTo>
                  <a:pt x="0" y="3629025"/>
                </a:moveTo>
                <a:cubicBezTo>
                  <a:pt x="18922" y="3581719"/>
                  <a:pt x="39039" y="3527604"/>
                  <a:pt x="66675" y="3486150"/>
                </a:cubicBezTo>
                <a:cubicBezTo>
                  <a:pt x="79375" y="3467100"/>
                  <a:pt x="89374" y="3445941"/>
                  <a:pt x="104775" y="3429000"/>
                </a:cubicBezTo>
                <a:cubicBezTo>
                  <a:pt x="121456" y="3410651"/>
                  <a:pt x="142561" y="3396866"/>
                  <a:pt x="161925" y="3381375"/>
                </a:cubicBezTo>
                <a:cubicBezTo>
                  <a:pt x="190193" y="3358761"/>
                  <a:pt x="212152" y="3321800"/>
                  <a:pt x="247650" y="3314700"/>
                </a:cubicBezTo>
                <a:cubicBezTo>
                  <a:pt x="279400" y="3308350"/>
                  <a:pt x="311767" y="3304545"/>
                  <a:pt x="342900" y="3295650"/>
                </a:cubicBezTo>
                <a:cubicBezTo>
                  <a:pt x="365125" y="3289300"/>
                  <a:pt x="386857" y="3280860"/>
                  <a:pt x="409575" y="3276600"/>
                </a:cubicBezTo>
                <a:cubicBezTo>
                  <a:pt x="437833" y="3271302"/>
                  <a:pt x="466801" y="3270875"/>
                  <a:pt x="495300" y="3267075"/>
                </a:cubicBezTo>
                <a:cubicBezTo>
                  <a:pt x="605308" y="3252407"/>
                  <a:pt x="502589" y="3263417"/>
                  <a:pt x="600075" y="3248025"/>
                </a:cubicBezTo>
                <a:cubicBezTo>
                  <a:pt x="644427" y="3241022"/>
                  <a:pt x="689864" y="3239865"/>
                  <a:pt x="733425" y="3228975"/>
                </a:cubicBezTo>
                <a:cubicBezTo>
                  <a:pt x="837517" y="3202952"/>
                  <a:pt x="783603" y="3212816"/>
                  <a:pt x="895350" y="3200400"/>
                </a:cubicBezTo>
                <a:cubicBezTo>
                  <a:pt x="923925" y="3190875"/>
                  <a:pt x="952178" y="3180324"/>
                  <a:pt x="981075" y="3171825"/>
                </a:cubicBezTo>
                <a:cubicBezTo>
                  <a:pt x="1006193" y="3164437"/>
                  <a:pt x="1032966" y="3162499"/>
                  <a:pt x="1057275" y="3152775"/>
                </a:cubicBezTo>
                <a:cubicBezTo>
                  <a:pt x="1081042" y="3143268"/>
                  <a:pt x="1102354" y="3128418"/>
                  <a:pt x="1123950" y="3114675"/>
                </a:cubicBezTo>
                <a:cubicBezTo>
                  <a:pt x="1142247" y="3103031"/>
                  <a:pt x="1211776" y="3046574"/>
                  <a:pt x="1219200" y="3038475"/>
                </a:cubicBezTo>
                <a:cubicBezTo>
                  <a:pt x="1237656" y="3018342"/>
                  <a:pt x="1249183" y="2992650"/>
                  <a:pt x="1266825" y="2971800"/>
                </a:cubicBezTo>
                <a:cubicBezTo>
                  <a:pt x="1284227" y="2951234"/>
                  <a:pt x="1307811" y="2936203"/>
                  <a:pt x="1323975" y="2914650"/>
                </a:cubicBezTo>
                <a:cubicBezTo>
                  <a:pt x="1355681" y="2872376"/>
                  <a:pt x="1380901" y="2825605"/>
                  <a:pt x="1409700" y="2781300"/>
                </a:cubicBezTo>
                <a:cubicBezTo>
                  <a:pt x="1422178" y="2762104"/>
                  <a:pt x="1438781" y="2745194"/>
                  <a:pt x="1447800" y="2724150"/>
                </a:cubicBezTo>
                <a:cubicBezTo>
                  <a:pt x="1464347" y="2685540"/>
                  <a:pt x="1493367" y="2620657"/>
                  <a:pt x="1504950" y="2581275"/>
                </a:cubicBezTo>
                <a:cubicBezTo>
                  <a:pt x="1513210" y="2553192"/>
                  <a:pt x="1517650" y="2524125"/>
                  <a:pt x="1524000" y="2495550"/>
                </a:cubicBezTo>
                <a:cubicBezTo>
                  <a:pt x="1539806" y="2337493"/>
                  <a:pt x="1549576" y="2281061"/>
                  <a:pt x="1524000" y="2076450"/>
                </a:cubicBezTo>
                <a:cubicBezTo>
                  <a:pt x="1515020" y="2004608"/>
                  <a:pt x="1485377" y="1936891"/>
                  <a:pt x="1466850" y="1866900"/>
                </a:cubicBezTo>
                <a:cubicBezTo>
                  <a:pt x="1456800" y="1828935"/>
                  <a:pt x="1449064" y="1790362"/>
                  <a:pt x="1438275" y="1752600"/>
                </a:cubicBezTo>
                <a:cubicBezTo>
                  <a:pt x="1425575" y="1708150"/>
                  <a:pt x="1410203" y="1664378"/>
                  <a:pt x="1400175" y="1619250"/>
                </a:cubicBezTo>
                <a:cubicBezTo>
                  <a:pt x="1366818" y="1469143"/>
                  <a:pt x="1392369" y="1526508"/>
                  <a:pt x="1371600" y="1381125"/>
                </a:cubicBezTo>
                <a:cubicBezTo>
                  <a:pt x="1367460" y="1352147"/>
                  <a:pt x="1358900" y="1323975"/>
                  <a:pt x="1352550" y="1295400"/>
                </a:cubicBezTo>
                <a:cubicBezTo>
                  <a:pt x="1326261" y="979938"/>
                  <a:pt x="1316506" y="994158"/>
                  <a:pt x="1362075" y="590550"/>
                </a:cubicBezTo>
                <a:cubicBezTo>
                  <a:pt x="1366581" y="550643"/>
                  <a:pt x="1385878" y="513780"/>
                  <a:pt x="1400175" y="476250"/>
                </a:cubicBezTo>
                <a:cubicBezTo>
                  <a:pt x="1414267" y="439259"/>
                  <a:pt x="1467911" y="326348"/>
                  <a:pt x="1485900" y="295275"/>
                </a:cubicBezTo>
                <a:cubicBezTo>
                  <a:pt x="1525584" y="226730"/>
                  <a:pt x="1555998" y="190914"/>
                  <a:pt x="1609725" y="133350"/>
                </a:cubicBezTo>
                <a:cubicBezTo>
                  <a:pt x="1629642" y="112011"/>
                  <a:pt x="1680542" y="56966"/>
                  <a:pt x="1714500" y="38100"/>
                </a:cubicBezTo>
                <a:cubicBezTo>
                  <a:pt x="1759487" y="13107"/>
                  <a:pt x="1784691" y="15835"/>
                  <a:pt x="1838325" y="9525"/>
                </a:cubicBezTo>
                <a:lnTo>
                  <a:pt x="1924050" y="0"/>
                </a:lnTo>
                <a:cubicBezTo>
                  <a:pt x="1974850" y="3175"/>
                  <a:pt x="2026062" y="2327"/>
                  <a:pt x="2076450" y="9525"/>
                </a:cubicBezTo>
                <a:cubicBezTo>
                  <a:pt x="2218054" y="29754"/>
                  <a:pt x="2090073" y="28575"/>
                  <a:pt x="2133600" y="28575"/>
                </a:cubicBezTo>
              </a:path>
            </a:pathLst>
          </a:custGeom>
          <a:ln w="19050" cap="flat" cmpd="sng" algn="ctr">
            <a:solidFill>
              <a:srgbClr val="6099A6"/>
            </a:solidFill>
            <a:prstDash val="dash"/>
            <a:round/>
            <a:headEnd type="none" w="med" len="med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22" name="Freeform: Shape 1121">
            <a:extLst>
              <a:ext uri="{FF2B5EF4-FFF2-40B4-BE49-F238E27FC236}">
                <a16:creationId xmlns:a16="http://schemas.microsoft.com/office/drawing/2014/main" id="{916DA2A4-6FBB-5091-E7C1-07E66D2B82DA}"/>
              </a:ext>
            </a:extLst>
          </p:cNvPr>
          <p:cNvSpPr/>
          <p:nvPr/>
        </p:nvSpPr>
        <p:spPr>
          <a:xfrm>
            <a:off x="4752975" y="2333625"/>
            <a:ext cx="783445" cy="495300"/>
          </a:xfrm>
          <a:custGeom>
            <a:avLst/>
            <a:gdLst>
              <a:gd name="connsiteX0" fmla="*/ 0 w 783445"/>
              <a:gd name="connsiteY0" fmla="*/ 0 h 495300"/>
              <a:gd name="connsiteX1" fmla="*/ 28575 w 783445"/>
              <a:gd name="connsiteY1" fmla="*/ 95250 h 495300"/>
              <a:gd name="connsiteX2" fmla="*/ 47625 w 783445"/>
              <a:gd name="connsiteY2" fmla="*/ 142875 h 495300"/>
              <a:gd name="connsiteX3" fmla="*/ 114300 w 783445"/>
              <a:gd name="connsiteY3" fmla="*/ 180975 h 495300"/>
              <a:gd name="connsiteX4" fmla="*/ 266700 w 783445"/>
              <a:gd name="connsiteY4" fmla="*/ 247650 h 495300"/>
              <a:gd name="connsiteX5" fmla="*/ 561975 w 783445"/>
              <a:gd name="connsiteY5" fmla="*/ 276225 h 495300"/>
              <a:gd name="connsiteX6" fmla="*/ 619125 w 783445"/>
              <a:gd name="connsiteY6" fmla="*/ 295275 h 495300"/>
              <a:gd name="connsiteX7" fmla="*/ 666750 w 783445"/>
              <a:gd name="connsiteY7" fmla="*/ 304800 h 495300"/>
              <a:gd name="connsiteX8" fmla="*/ 742950 w 783445"/>
              <a:gd name="connsiteY8" fmla="*/ 352425 h 495300"/>
              <a:gd name="connsiteX9" fmla="*/ 752475 w 783445"/>
              <a:gd name="connsiteY9" fmla="*/ 381000 h 495300"/>
              <a:gd name="connsiteX10" fmla="*/ 781050 w 783445"/>
              <a:gd name="connsiteY10" fmla="*/ 428625 h 495300"/>
              <a:gd name="connsiteX11" fmla="*/ 781050 w 783445"/>
              <a:gd name="connsiteY11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3445" h="495300">
                <a:moveTo>
                  <a:pt x="0" y="0"/>
                </a:moveTo>
                <a:cubicBezTo>
                  <a:pt x="9525" y="31750"/>
                  <a:pt x="18093" y="63803"/>
                  <a:pt x="28575" y="95250"/>
                </a:cubicBezTo>
                <a:cubicBezTo>
                  <a:pt x="33982" y="111470"/>
                  <a:pt x="35535" y="130785"/>
                  <a:pt x="47625" y="142875"/>
                </a:cubicBezTo>
                <a:cubicBezTo>
                  <a:pt x="65725" y="160975"/>
                  <a:pt x="91714" y="168929"/>
                  <a:pt x="114300" y="180975"/>
                </a:cubicBezTo>
                <a:cubicBezTo>
                  <a:pt x="160723" y="205734"/>
                  <a:pt x="215532" y="233437"/>
                  <a:pt x="266700" y="247650"/>
                </a:cubicBezTo>
                <a:cubicBezTo>
                  <a:pt x="373097" y="277205"/>
                  <a:pt x="441565" y="270491"/>
                  <a:pt x="561975" y="276225"/>
                </a:cubicBezTo>
                <a:cubicBezTo>
                  <a:pt x="581025" y="282575"/>
                  <a:pt x="599752" y="289991"/>
                  <a:pt x="619125" y="295275"/>
                </a:cubicBezTo>
                <a:cubicBezTo>
                  <a:pt x="634744" y="299535"/>
                  <a:pt x="651391" y="299680"/>
                  <a:pt x="666750" y="304800"/>
                </a:cubicBezTo>
                <a:cubicBezTo>
                  <a:pt x="698129" y="315260"/>
                  <a:pt x="716880" y="332872"/>
                  <a:pt x="742950" y="352425"/>
                </a:cubicBezTo>
                <a:cubicBezTo>
                  <a:pt x="746125" y="361950"/>
                  <a:pt x="747985" y="372020"/>
                  <a:pt x="752475" y="381000"/>
                </a:cubicBezTo>
                <a:cubicBezTo>
                  <a:pt x="760754" y="397559"/>
                  <a:pt x="776560" y="410664"/>
                  <a:pt x="781050" y="428625"/>
                </a:cubicBezTo>
                <a:cubicBezTo>
                  <a:pt x="786440" y="450186"/>
                  <a:pt x="781050" y="473075"/>
                  <a:pt x="781050" y="495300"/>
                </a:cubicBezTo>
              </a:path>
            </a:pathLst>
          </a:custGeom>
          <a:ln w="19050" cap="flat" cmpd="sng" algn="ctr">
            <a:solidFill>
              <a:srgbClr val="6099A6"/>
            </a:solidFill>
            <a:prstDash val="dash"/>
            <a:round/>
            <a:headEnd type="none" w="med" len="med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23" name="Freeform: Shape 1122">
            <a:extLst>
              <a:ext uri="{FF2B5EF4-FFF2-40B4-BE49-F238E27FC236}">
                <a16:creationId xmlns:a16="http://schemas.microsoft.com/office/drawing/2014/main" id="{8362245B-F27C-78DA-EAF7-976DBE75734B}"/>
              </a:ext>
            </a:extLst>
          </p:cNvPr>
          <p:cNvSpPr/>
          <p:nvPr/>
        </p:nvSpPr>
        <p:spPr>
          <a:xfrm>
            <a:off x="4348868" y="4476750"/>
            <a:ext cx="699382" cy="276225"/>
          </a:xfrm>
          <a:custGeom>
            <a:avLst/>
            <a:gdLst>
              <a:gd name="connsiteX0" fmla="*/ 699382 w 699382"/>
              <a:gd name="connsiteY0" fmla="*/ 0 h 276225"/>
              <a:gd name="connsiteX1" fmla="*/ 651757 w 699382"/>
              <a:gd name="connsiteY1" fmla="*/ 28575 h 276225"/>
              <a:gd name="connsiteX2" fmla="*/ 537457 w 699382"/>
              <a:gd name="connsiteY2" fmla="*/ 76200 h 276225"/>
              <a:gd name="connsiteX3" fmla="*/ 280282 w 699382"/>
              <a:gd name="connsiteY3" fmla="*/ 85725 h 276225"/>
              <a:gd name="connsiteX4" fmla="*/ 175507 w 699382"/>
              <a:gd name="connsiteY4" fmla="*/ 104775 h 276225"/>
              <a:gd name="connsiteX5" fmla="*/ 70732 w 699382"/>
              <a:gd name="connsiteY5" fmla="*/ 152400 h 276225"/>
              <a:gd name="connsiteX6" fmla="*/ 61207 w 699382"/>
              <a:gd name="connsiteY6" fmla="*/ 180975 h 276225"/>
              <a:gd name="connsiteX7" fmla="*/ 32632 w 699382"/>
              <a:gd name="connsiteY7" fmla="*/ 190500 h 276225"/>
              <a:gd name="connsiteX8" fmla="*/ 4057 w 699382"/>
              <a:gd name="connsiteY8" fmla="*/ 276225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9382" h="276225">
                <a:moveTo>
                  <a:pt x="699382" y="0"/>
                </a:moveTo>
                <a:cubicBezTo>
                  <a:pt x="683507" y="9525"/>
                  <a:pt x="668057" y="19798"/>
                  <a:pt x="651757" y="28575"/>
                </a:cubicBezTo>
                <a:cubicBezTo>
                  <a:pt x="626718" y="42058"/>
                  <a:pt x="574126" y="73834"/>
                  <a:pt x="537457" y="76200"/>
                </a:cubicBezTo>
                <a:cubicBezTo>
                  <a:pt x="451851" y="81723"/>
                  <a:pt x="366007" y="82550"/>
                  <a:pt x="280282" y="85725"/>
                </a:cubicBezTo>
                <a:cubicBezTo>
                  <a:pt x="266716" y="87986"/>
                  <a:pt x="192148" y="99783"/>
                  <a:pt x="175507" y="104775"/>
                </a:cubicBezTo>
                <a:cubicBezTo>
                  <a:pt x="141807" y="114885"/>
                  <a:pt x="101195" y="137168"/>
                  <a:pt x="70732" y="152400"/>
                </a:cubicBezTo>
                <a:cubicBezTo>
                  <a:pt x="67557" y="161925"/>
                  <a:pt x="68307" y="173875"/>
                  <a:pt x="61207" y="180975"/>
                </a:cubicBezTo>
                <a:cubicBezTo>
                  <a:pt x="54107" y="188075"/>
                  <a:pt x="37508" y="181723"/>
                  <a:pt x="32632" y="190500"/>
                </a:cubicBezTo>
                <a:cubicBezTo>
                  <a:pt x="-42889" y="326438"/>
                  <a:pt x="41593" y="238689"/>
                  <a:pt x="4057" y="276225"/>
                </a:cubicBezTo>
              </a:path>
            </a:pathLst>
          </a:custGeom>
          <a:ln w="19050" cap="flat" cmpd="sng" algn="ctr">
            <a:solidFill>
              <a:srgbClr val="6099A6"/>
            </a:solidFill>
            <a:prstDash val="dash"/>
            <a:round/>
            <a:headEnd type="none" w="med" len="med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24" name="Freeform: Shape 1123">
            <a:extLst>
              <a:ext uri="{FF2B5EF4-FFF2-40B4-BE49-F238E27FC236}">
                <a16:creationId xmlns:a16="http://schemas.microsoft.com/office/drawing/2014/main" id="{A80D4A3A-077B-9D25-C88B-BD746FAA19BB}"/>
              </a:ext>
            </a:extLst>
          </p:cNvPr>
          <p:cNvSpPr/>
          <p:nvPr/>
        </p:nvSpPr>
        <p:spPr>
          <a:xfrm>
            <a:off x="4399937" y="1533525"/>
            <a:ext cx="2781913" cy="5143500"/>
          </a:xfrm>
          <a:custGeom>
            <a:avLst/>
            <a:gdLst>
              <a:gd name="connsiteX0" fmla="*/ 67288 w 2781913"/>
              <a:gd name="connsiteY0" fmla="*/ 4314825 h 5143500"/>
              <a:gd name="connsiteX1" fmla="*/ 29188 w 2781913"/>
              <a:gd name="connsiteY1" fmla="*/ 4438650 h 5143500"/>
              <a:gd name="connsiteX2" fmla="*/ 10138 w 2781913"/>
              <a:gd name="connsiteY2" fmla="*/ 4533900 h 5143500"/>
              <a:gd name="connsiteX3" fmla="*/ 10138 w 2781913"/>
              <a:gd name="connsiteY3" fmla="*/ 4800600 h 5143500"/>
              <a:gd name="connsiteX4" fmla="*/ 48238 w 2781913"/>
              <a:gd name="connsiteY4" fmla="*/ 4867275 h 5143500"/>
              <a:gd name="connsiteX5" fmla="*/ 124438 w 2781913"/>
              <a:gd name="connsiteY5" fmla="*/ 4962525 h 5143500"/>
              <a:gd name="connsiteX6" fmla="*/ 257788 w 2781913"/>
              <a:gd name="connsiteY6" fmla="*/ 5057775 h 5143500"/>
              <a:gd name="connsiteX7" fmla="*/ 505438 w 2781913"/>
              <a:gd name="connsiteY7" fmla="*/ 5114925 h 5143500"/>
              <a:gd name="connsiteX8" fmla="*/ 819763 w 2781913"/>
              <a:gd name="connsiteY8" fmla="*/ 5133975 h 5143500"/>
              <a:gd name="connsiteX9" fmla="*/ 1029313 w 2781913"/>
              <a:gd name="connsiteY9" fmla="*/ 5143500 h 5143500"/>
              <a:gd name="connsiteX10" fmla="*/ 1438888 w 2781913"/>
              <a:gd name="connsiteY10" fmla="*/ 5133975 h 5143500"/>
              <a:gd name="connsiteX11" fmla="*/ 1648438 w 2781913"/>
              <a:gd name="connsiteY11" fmla="*/ 5124450 h 5143500"/>
              <a:gd name="connsiteX12" fmla="*/ 1772263 w 2781913"/>
              <a:gd name="connsiteY12" fmla="*/ 5095875 h 5143500"/>
              <a:gd name="connsiteX13" fmla="*/ 1848463 w 2781913"/>
              <a:gd name="connsiteY13" fmla="*/ 5086350 h 5143500"/>
              <a:gd name="connsiteX14" fmla="*/ 1991338 w 2781913"/>
              <a:gd name="connsiteY14" fmla="*/ 5038725 h 5143500"/>
              <a:gd name="connsiteX15" fmla="*/ 2019913 w 2781913"/>
              <a:gd name="connsiteY15" fmla="*/ 5010150 h 5143500"/>
              <a:gd name="connsiteX16" fmla="*/ 2096113 w 2781913"/>
              <a:gd name="connsiteY16" fmla="*/ 4991100 h 5143500"/>
              <a:gd name="connsiteX17" fmla="*/ 2191363 w 2781913"/>
              <a:gd name="connsiteY17" fmla="*/ 4943475 h 5143500"/>
              <a:gd name="connsiteX18" fmla="*/ 2267563 w 2781913"/>
              <a:gd name="connsiteY18" fmla="*/ 4905375 h 5143500"/>
              <a:gd name="connsiteX19" fmla="*/ 2419963 w 2781913"/>
              <a:gd name="connsiteY19" fmla="*/ 4838700 h 5143500"/>
              <a:gd name="connsiteX20" fmla="*/ 2458063 w 2781913"/>
              <a:gd name="connsiteY20" fmla="*/ 4819650 h 5143500"/>
              <a:gd name="connsiteX21" fmla="*/ 2524738 w 2781913"/>
              <a:gd name="connsiteY21" fmla="*/ 4762500 h 5143500"/>
              <a:gd name="connsiteX22" fmla="*/ 2553313 w 2781913"/>
              <a:gd name="connsiteY22" fmla="*/ 4724400 h 5143500"/>
              <a:gd name="connsiteX23" fmla="*/ 2648563 w 2781913"/>
              <a:gd name="connsiteY23" fmla="*/ 4619625 h 5143500"/>
              <a:gd name="connsiteX24" fmla="*/ 2658088 w 2781913"/>
              <a:gd name="connsiteY24" fmla="*/ 4581525 h 5143500"/>
              <a:gd name="connsiteX25" fmla="*/ 2686663 w 2781913"/>
              <a:gd name="connsiteY25" fmla="*/ 4514850 h 5143500"/>
              <a:gd name="connsiteX26" fmla="*/ 2705713 w 2781913"/>
              <a:gd name="connsiteY26" fmla="*/ 4419600 h 5143500"/>
              <a:gd name="connsiteX27" fmla="*/ 2715238 w 2781913"/>
              <a:gd name="connsiteY27" fmla="*/ 4200525 h 5143500"/>
              <a:gd name="connsiteX28" fmla="*/ 2753338 w 2781913"/>
              <a:gd name="connsiteY28" fmla="*/ 4067175 h 5143500"/>
              <a:gd name="connsiteX29" fmla="*/ 2762863 w 2781913"/>
              <a:gd name="connsiteY29" fmla="*/ 4019550 h 5143500"/>
              <a:gd name="connsiteX30" fmla="*/ 2781913 w 2781913"/>
              <a:gd name="connsiteY30" fmla="*/ 3943350 h 5143500"/>
              <a:gd name="connsiteX31" fmla="*/ 2762863 w 2781913"/>
              <a:gd name="connsiteY31" fmla="*/ 3638550 h 5143500"/>
              <a:gd name="connsiteX32" fmla="*/ 2639038 w 2781913"/>
              <a:gd name="connsiteY32" fmla="*/ 3505200 h 5143500"/>
              <a:gd name="connsiteX33" fmla="*/ 2581888 w 2781913"/>
              <a:gd name="connsiteY33" fmla="*/ 3429000 h 5143500"/>
              <a:gd name="connsiteX34" fmla="*/ 2562838 w 2781913"/>
              <a:gd name="connsiteY34" fmla="*/ 3390900 h 5143500"/>
              <a:gd name="connsiteX35" fmla="*/ 2515213 w 2781913"/>
              <a:gd name="connsiteY35" fmla="*/ 3333750 h 5143500"/>
              <a:gd name="connsiteX36" fmla="*/ 2448538 w 2781913"/>
              <a:gd name="connsiteY36" fmla="*/ 3238500 h 5143500"/>
              <a:gd name="connsiteX37" fmla="*/ 2419963 w 2781913"/>
              <a:gd name="connsiteY37" fmla="*/ 3190875 h 5143500"/>
              <a:gd name="connsiteX38" fmla="*/ 2400913 w 2781913"/>
              <a:gd name="connsiteY38" fmla="*/ 3143250 h 5143500"/>
              <a:gd name="connsiteX39" fmla="*/ 2353288 w 2781913"/>
              <a:gd name="connsiteY39" fmla="*/ 3048000 h 5143500"/>
              <a:gd name="connsiteX40" fmla="*/ 2277088 w 2781913"/>
              <a:gd name="connsiteY40" fmla="*/ 2781300 h 5143500"/>
              <a:gd name="connsiteX41" fmla="*/ 2258038 w 2781913"/>
              <a:gd name="connsiteY41" fmla="*/ 2676525 h 5143500"/>
              <a:gd name="connsiteX42" fmla="*/ 2248513 w 2781913"/>
              <a:gd name="connsiteY42" fmla="*/ 2476500 h 5143500"/>
              <a:gd name="connsiteX43" fmla="*/ 2267563 w 2781913"/>
              <a:gd name="connsiteY43" fmla="*/ 2085975 h 5143500"/>
              <a:gd name="connsiteX44" fmla="*/ 2277088 w 2781913"/>
              <a:gd name="connsiteY44" fmla="*/ 1685925 h 5143500"/>
              <a:gd name="connsiteX45" fmla="*/ 2258038 w 2781913"/>
              <a:gd name="connsiteY45" fmla="*/ 771525 h 5143500"/>
              <a:gd name="connsiteX46" fmla="*/ 2286613 w 2781913"/>
              <a:gd name="connsiteY46" fmla="*/ 523875 h 5143500"/>
              <a:gd name="connsiteX47" fmla="*/ 2324713 w 2781913"/>
              <a:gd name="connsiteY47" fmla="*/ 476250 h 5143500"/>
              <a:gd name="connsiteX48" fmla="*/ 2372338 w 2781913"/>
              <a:gd name="connsiteY48" fmla="*/ 352425 h 5143500"/>
              <a:gd name="connsiteX49" fmla="*/ 2400913 w 2781913"/>
              <a:gd name="connsiteY49" fmla="*/ 323850 h 5143500"/>
              <a:gd name="connsiteX50" fmla="*/ 2419963 w 2781913"/>
              <a:gd name="connsiteY50" fmla="*/ 276225 h 5143500"/>
              <a:gd name="connsiteX51" fmla="*/ 2429488 w 2781913"/>
              <a:gd name="connsiteY51" fmla="*/ 247650 h 5143500"/>
              <a:gd name="connsiteX52" fmla="*/ 2486638 w 2781913"/>
              <a:gd name="connsiteY52" fmla="*/ 180975 h 5143500"/>
              <a:gd name="connsiteX53" fmla="*/ 2543788 w 2781913"/>
              <a:gd name="connsiteY53" fmla="*/ 123825 h 5143500"/>
              <a:gd name="connsiteX54" fmla="*/ 2562838 w 2781913"/>
              <a:gd name="connsiteY54" fmla="*/ 95250 h 5143500"/>
              <a:gd name="connsiteX55" fmla="*/ 2600938 w 2781913"/>
              <a:gd name="connsiteY55" fmla="*/ 76200 h 5143500"/>
              <a:gd name="connsiteX56" fmla="*/ 2629513 w 2781913"/>
              <a:gd name="connsiteY56" fmla="*/ 57150 h 5143500"/>
              <a:gd name="connsiteX57" fmla="*/ 2667613 w 2781913"/>
              <a:gd name="connsiteY57" fmla="*/ 47625 h 5143500"/>
              <a:gd name="connsiteX58" fmla="*/ 2715238 w 2781913"/>
              <a:gd name="connsiteY58" fmla="*/ 28575 h 5143500"/>
              <a:gd name="connsiteX59" fmla="*/ 2781913 w 2781913"/>
              <a:gd name="connsiteY59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781913" h="5143500">
                <a:moveTo>
                  <a:pt x="67288" y="4314825"/>
                </a:moveTo>
                <a:cubicBezTo>
                  <a:pt x="42302" y="4377291"/>
                  <a:pt x="46586" y="4360361"/>
                  <a:pt x="29188" y="4438650"/>
                </a:cubicBezTo>
                <a:cubicBezTo>
                  <a:pt x="22164" y="4470258"/>
                  <a:pt x="10138" y="4533900"/>
                  <a:pt x="10138" y="4533900"/>
                </a:cubicBezTo>
                <a:cubicBezTo>
                  <a:pt x="4276" y="4615962"/>
                  <a:pt x="-9400" y="4718538"/>
                  <a:pt x="10138" y="4800600"/>
                </a:cubicBezTo>
                <a:cubicBezTo>
                  <a:pt x="16067" y="4825502"/>
                  <a:pt x="34822" y="4845475"/>
                  <a:pt x="48238" y="4867275"/>
                </a:cubicBezTo>
                <a:cubicBezTo>
                  <a:pt x="74917" y="4910628"/>
                  <a:pt x="86924" y="4930782"/>
                  <a:pt x="124438" y="4962525"/>
                </a:cubicBezTo>
                <a:cubicBezTo>
                  <a:pt x="151562" y="4985476"/>
                  <a:pt x="216564" y="5038748"/>
                  <a:pt x="257788" y="5057775"/>
                </a:cubicBezTo>
                <a:cubicBezTo>
                  <a:pt x="335747" y="5093756"/>
                  <a:pt x="420382" y="5108850"/>
                  <a:pt x="505438" y="5114925"/>
                </a:cubicBezTo>
                <a:cubicBezTo>
                  <a:pt x="610138" y="5122404"/>
                  <a:pt x="714904" y="5129209"/>
                  <a:pt x="819763" y="5133975"/>
                </a:cubicBezTo>
                <a:lnTo>
                  <a:pt x="1029313" y="5143500"/>
                </a:lnTo>
                <a:lnTo>
                  <a:pt x="1438888" y="5133975"/>
                </a:lnTo>
                <a:cubicBezTo>
                  <a:pt x="1508777" y="5131825"/>
                  <a:pt x="1578968" y="5132389"/>
                  <a:pt x="1648438" y="5124450"/>
                </a:cubicBezTo>
                <a:cubicBezTo>
                  <a:pt x="1690524" y="5119640"/>
                  <a:pt x="1730651" y="5103801"/>
                  <a:pt x="1772263" y="5095875"/>
                </a:cubicBezTo>
                <a:cubicBezTo>
                  <a:pt x="1797409" y="5091085"/>
                  <a:pt x="1823063" y="5089525"/>
                  <a:pt x="1848463" y="5086350"/>
                </a:cubicBezTo>
                <a:cubicBezTo>
                  <a:pt x="1886511" y="5075479"/>
                  <a:pt x="1957705" y="5057070"/>
                  <a:pt x="1991338" y="5038725"/>
                </a:cubicBezTo>
                <a:cubicBezTo>
                  <a:pt x="2003164" y="5032275"/>
                  <a:pt x="2007650" y="5015724"/>
                  <a:pt x="2019913" y="5010150"/>
                </a:cubicBezTo>
                <a:cubicBezTo>
                  <a:pt x="2043748" y="4999316"/>
                  <a:pt x="2071712" y="5000589"/>
                  <a:pt x="2096113" y="4991100"/>
                </a:cubicBezTo>
                <a:cubicBezTo>
                  <a:pt x="2129197" y="4978234"/>
                  <a:pt x="2159613" y="4959350"/>
                  <a:pt x="2191363" y="4943475"/>
                </a:cubicBezTo>
                <a:cubicBezTo>
                  <a:pt x="2216763" y="4930775"/>
                  <a:pt x="2240013" y="4912263"/>
                  <a:pt x="2267563" y="4905375"/>
                </a:cubicBezTo>
                <a:cubicBezTo>
                  <a:pt x="2346988" y="4885519"/>
                  <a:pt x="2293954" y="4901704"/>
                  <a:pt x="2419963" y="4838700"/>
                </a:cubicBezTo>
                <a:lnTo>
                  <a:pt x="2458063" y="4819650"/>
                </a:lnTo>
                <a:cubicBezTo>
                  <a:pt x="2503011" y="4752229"/>
                  <a:pt x="2442023" y="4834876"/>
                  <a:pt x="2524738" y="4762500"/>
                </a:cubicBezTo>
                <a:cubicBezTo>
                  <a:pt x="2536685" y="4752046"/>
                  <a:pt x="2542634" y="4736147"/>
                  <a:pt x="2553313" y="4724400"/>
                </a:cubicBezTo>
                <a:cubicBezTo>
                  <a:pt x="2664599" y="4601985"/>
                  <a:pt x="2584267" y="4705353"/>
                  <a:pt x="2648563" y="4619625"/>
                </a:cubicBezTo>
                <a:cubicBezTo>
                  <a:pt x="2651738" y="4606925"/>
                  <a:pt x="2652931" y="4593557"/>
                  <a:pt x="2658088" y="4581525"/>
                </a:cubicBezTo>
                <a:cubicBezTo>
                  <a:pt x="2690723" y="4505377"/>
                  <a:pt x="2667130" y="4606002"/>
                  <a:pt x="2686663" y="4514850"/>
                </a:cubicBezTo>
                <a:cubicBezTo>
                  <a:pt x="2693447" y="4483190"/>
                  <a:pt x="2705713" y="4419600"/>
                  <a:pt x="2705713" y="4419600"/>
                </a:cubicBezTo>
                <a:cubicBezTo>
                  <a:pt x="2708888" y="4346575"/>
                  <a:pt x="2710209" y="4273446"/>
                  <a:pt x="2715238" y="4200525"/>
                </a:cubicBezTo>
                <a:cubicBezTo>
                  <a:pt x="2719962" y="4132032"/>
                  <a:pt x="2730990" y="4139806"/>
                  <a:pt x="2753338" y="4067175"/>
                </a:cubicBezTo>
                <a:cubicBezTo>
                  <a:pt x="2758099" y="4051702"/>
                  <a:pt x="2759223" y="4035325"/>
                  <a:pt x="2762863" y="4019550"/>
                </a:cubicBezTo>
                <a:cubicBezTo>
                  <a:pt x="2768750" y="3994039"/>
                  <a:pt x="2775563" y="3968750"/>
                  <a:pt x="2781913" y="3943350"/>
                </a:cubicBezTo>
                <a:cubicBezTo>
                  <a:pt x="2775563" y="3841750"/>
                  <a:pt x="2784689" y="3737981"/>
                  <a:pt x="2762863" y="3638550"/>
                </a:cubicBezTo>
                <a:cubicBezTo>
                  <a:pt x="2752909" y="3593206"/>
                  <a:pt x="2674715" y="3534931"/>
                  <a:pt x="2639038" y="3505200"/>
                </a:cubicBezTo>
                <a:cubicBezTo>
                  <a:pt x="2547920" y="3322964"/>
                  <a:pt x="2659049" y="3521593"/>
                  <a:pt x="2581888" y="3429000"/>
                </a:cubicBezTo>
                <a:cubicBezTo>
                  <a:pt x="2572798" y="3418092"/>
                  <a:pt x="2570981" y="3402532"/>
                  <a:pt x="2562838" y="3390900"/>
                </a:cubicBezTo>
                <a:cubicBezTo>
                  <a:pt x="2548618" y="3370585"/>
                  <a:pt x="2530704" y="3353114"/>
                  <a:pt x="2515213" y="3333750"/>
                </a:cubicBezTo>
                <a:cubicBezTo>
                  <a:pt x="2491098" y="3303606"/>
                  <a:pt x="2469199" y="3270968"/>
                  <a:pt x="2448538" y="3238500"/>
                </a:cubicBezTo>
                <a:cubicBezTo>
                  <a:pt x="2438599" y="3222881"/>
                  <a:pt x="2428242" y="3207434"/>
                  <a:pt x="2419963" y="3190875"/>
                </a:cubicBezTo>
                <a:cubicBezTo>
                  <a:pt x="2412317" y="3175582"/>
                  <a:pt x="2408143" y="3158744"/>
                  <a:pt x="2400913" y="3143250"/>
                </a:cubicBezTo>
                <a:cubicBezTo>
                  <a:pt x="2385902" y="3111083"/>
                  <a:pt x="2364513" y="3081676"/>
                  <a:pt x="2353288" y="3048000"/>
                </a:cubicBezTo>
                <a:cubicBezTo>
                  <a:pt x="2323142" y="2957561"/>
                  <a:pt x="2294781" y="2878611"/>
                  <a:pt x="2277088" y="2781300"/>
                </a:cubicBezTo>
                <a:lnTo>
                  <a:pt x="2258038" y="2676525"/>
                </a:lnTo>
                <a:cubicBezTo>
                  <a:pt x="2254863" y="2609850"/>
                  <a:pt x="2248513" y="2543251"/>
                  <a:pt x="2248513" y="2476500"/>
                </a:cubicBezTo>
                <a:cubicBezTo>
                  <a:pt x="2248513" y="2292176"/>
                  <a:pt x="2254886" y="2238093"/>
                  <a:pt x="2267563" y="2085975"/>
                </a:cubicBezTo>
                <a:cubicBezTo>
                  <a:pt x="2270738" y="1952625"/>
                  <a:pt x="2277088" y="1819313"/>
                  <a:pt x="2277088" y="1685925"/>
                </a:cubicBezTo>
                <a:cubicBezTo>
                  <a:pt x="2277088" y="867801"/>
                  <a:pt x="2313885" y="1106605"/>
                  <a:pt x="2258038" y="771525"/>
                </a:cubicBezTo>
                <a:cubicBezTo>
                  <a:pt x="2260999" y="709346"/>
                  <a:pt x="2244662" y="593793"/>
                  <a:pt x="2286613" y="523875"/>
                </a:cubicBezTo>
                <a:cubicBezTo>
                  <a:pt x="2297073" y="506442"/>
                  <a:pt x="2312013" y="492125"/>
                  <a:pt x="2324713" y="476250"/>
                </a:cubicBezTo>
                <a:cubicBezTo>
                  <a:pt x="2331908" y="454664"/>
                  <a:pt x="2352013" y="380880"/>
                  <a:pt x="2372338" y="352425"/>
                </a:cubicBezTo>
                <a:cubicBezTo>
                  <a:pt x="2380168" y="341464"/>
                  <a:pt x="2391388" y="333375"/>
                  <a:pt x="2400913" y="323850"/>
                </a:cubicBezTo>
                <a:cubicBezTo>
                  <a:pt x="2407263" y="307975"/>
                  <a:pt x="2413960" y="292234"/>
                  <a:pt x="2419963" y="276225"/>
                </a:cubicBezTo>
                <a:cubicBezTo>
                  <a:pt x="2423488" y="266824"/>
                  <a:pt x="2424507" y="256367"/>
                  <a:pt x="2429488" y="247650"/>
                </a:cubicBezTo>
                <a:cubicBezTo>
                  <a:pt x="2453363" y="205869"/>
                  <a:pt x="2457684" y="214755"/>
                  <a:pt x="2486638" y="180975"/>
                </a:cubicBezTo>
                <a:cubicBezTo>
                  <a:pt x="2533896" y="125841"/>
                  <a:pt x="2493485" y="157361"/>
                  <a:pt x="2543788" y="123825"/>
                </a:cubicBezTo>
                <a:cubicBezTo>
                  <a:pt x="2550138" y="114300"/>
                  <a:pt x="2554044" y="102579"/>
                  <a:pt x="2562838" y="95250"/>
                </a:cubicBezTo>
                <a:cubicBezTo>
                  <a:pt x="2573746" y="86160"/>
                  <a:pt x="2588610" y="83245"/>
                  <a:pt x="2600938" y="76200"/>
                </a:cubicBezTo>
                <a:cubicBezTo>
                  <a:pt x="2610877" y="70520"/>
                  <a:pt x="2618991" y="61659"/>
                  <a:pt x="2629513" y="57150"/>
                </a:cubicBezTo>
                <a:cubicBezTo>
                  <a:pt x="2641545" y="51993"/>
                  <a:pt x="2655194" y="51765"/>
                  <a:pt x="2667613" y="47625"/>
                </a:cubicBezTo>
                <a:cubicBezTo>
                  <a:pt x="2683833" y="42218"/>
                  <a:pt x="2699170" y="34418"/>
                  <a:pt x="2715238" y="28575"/>
                </a:cubicBezTo>
                <a:cubicBezTo>
                  <a:pt x="2779572" y="5181"/>
                  <a:pt x="2757535" y="24378"/>
                  <a:pt x="2781913" y="0"/>
                </a:cubicBezTo>
              </a:path>
            </a:pathLst>
          </a:custGeom>
          <a:ln w="19050" cap="flat" cmpd="sng" algn="ctr">
            <a:solidFill>
              <a:srgbClr val="6099A6"/>
            </a:solidFill>
            <a:prstDash val="dash"/>
            <a:round/>
            <a:headEnd type="none" w="med" len="med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25" name="Freeform: Shape 1124">
            <a:extLst>
              <a:ext uri="{FF2B5EF4-FFF2-40B4-BE49-F238E27FC236}">
                <a16:creationId xmlns:a16="http://schemas.microsoft.com/office/drawing/2014/main" id="{5D38C7B6-C498-6CB1-402D-6917A4663DDD}"/>
              </a:ext>
            </a:extLst>
          </p:cNvPr>
          <p:cNvSpPr/>
          <p:nvPr/>
        </p:nvSpPr>
        <p:spPr>
          <a:xfrm>
            <a:off x="9894504" y="2705100"/>
            <a:ext cx="678427" cy="530320"/>
          </a:xfrm>
          <a:custGeom>
            <a:avLst/>
            <a:gdLst>
              <a:gd name="connsiteX0" fmla="*/ 695325 w 705031"/>
              <a:gd name="connsiteY0" fmla="*/ 0 h 334330"/>
              <a:gd name="connsiteX1" fmla="*/ 704850 w 705031"/>
              <a:gd name="connsiteY1" fmla="*/ 47625 h 334330"/>
              <a:gd name="connsiteX2" fmla="*/ 609600 w 705031"/>
              <a:gd name="connsiteY2" fmla="*/ 180975 h 334330"/>
              <a:gd name="connsiteX3" fmla="*/ 552450 w 705031"/>
              <a:gd name="connsiteY3" fmla="*/ 219075 h 334330"/>
              <a:gd name="connsiteX4" fmla="*/ 523875 w 705031"/>
              <a:gd name="connsiteY4" fmla="*/ 247650 h 334330"/>
              <a:gd name="connsiteX5" fmla="*/ 438150 w 705031"/>
              <a:gd name="connsiteY5" fmla="*/ 266700 h 334330"/>
              <a:gd name="connsiteX6" fmla="*/ 342900 w 705031"/>
              <a:gd name="connsiteY6" fmla="*/ 304800 h 334330"/>
              <a:gd name="connsiteX7" fmla="*/ 200025 w 705031"/>
              <a:gd name="connsiteY7" fmla="*/ 333375 h 334330"/>
              <a:gd name="connsiteX8" fmla="*/ 0 w 705031"/>
              <a:gd name="connsiteY8" fmla="*/ 333375 h 334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5031" h="334330">
                <a:moveTo>
                  <a:pt x="695325" y="0"/>
                </a:moveTo>
                <a:cubicBezTo>
                  <a:pt x="698500" y="15875"/>
                  <a:pt x="706316" y="31502"/>
                  <a:pt x="704850" y="47625"/>
                </a:cubicBezTo>
                <a:cubicBezTo>
                  <a:pt x="699614" y="105226"/>
                  <a:pt x="654969" y="150729"/>
                  <a:pt x="609600" y="180975"/>
                </a:cubicBezTo>
                <a:cubicBezTo>
                  <a:pt x="590550" y="193675"/>
                  <a:pt x="568639" y="202886"/>
                  <a:pt x="552450" y="219075"/>
                </a:cubicBezTo>
                <a:cubicBezTo>
                  <a:pt x="542925" y="228600"/>
                  <a:pt x="536309" y="242469"/>
                  <a:pt x="523875" y="247650"/>
                </a:cubicBezTo>
                <a:cubicBezTo>
                  <a:pt x="496855" y="258908"/>
                  <a:pt x="466063" y="257885"/>
                  <a:pt x="438150" y="266700"/>
                </a:cubicBezTo>
                <a:cubicBezTo>
                  <a:pt x="405541" y="276997"/>
                  <a:pt x="374650" y="292100"/>
                  <a:pt x="342900" y="304800"/>
                </a:cubicBezTo>
                <a:cubicBezTo>
                  <a:pt x="276730" y="331268"/>
                  <a:pt x="291608" y="330421"/>
                  <a:pt x="200025" y="333375"/>
                </a:cubicBezTo>
                <a:cubicBezTo>
                  <a:pt x="133385" y="335525"/>
                  <a:pt x="66675" y="333375"/>
                  <a:pt x="0" y="333375"/>
                </a:cubicBezTo>
              </a:path>
            </a:pathLst>
          </a:custGeom>
          <a:ln w="19050" cap="flat" cmpd="sng" algn="ctr">
            <a:solidFill>
              <a:srgbClr val="6099A6"/>
            </a:solidFill>
            <a:prstDash val="dash"/>
            <a:round/>
            <a:headEnd type="none" w="med" len="med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26" name="Freeform: Shape 1125">
            <a:extLst>
              <a:ext uri="{FF2B5EF4-FFF2-40B4-BE49-F238E27FC236}">
                <a16:creationId xmlns:a16="http://schemas.microsoft.com/office/drawing/2014/main" id="{47245E87-5462-D810-9A72-64CA4A457054}"/>
              </a:ext>
            </a:extLst>
          </p:cNvPr>
          <p:cNvSpPr/>
          <p:nvPr/>
        </p:nvSpPr>
        <p:spPr>
          <a:xfrm>
            <a:off x="7200900" y="3752849"/>
            <a:ext cx="678427" cy="1408693"/>
          </a:xfrm>
          <a:custGeom>
            <a:avLst/>
            <a:gdLst>
              <a:gd name="connsiteX0" fmla="*/ 200025 w 200025"/>
              <a:gd name="connsiteY0" fmla="*/ 0 h 838200"/>
              <a:gd name="connsiteX1" fmla="*/ 123825 w 200025"/>
              <a:gd name="connsiteY1" fmla="*/ 76200 h 838200"/>
              <a:gd name="connsiteX2" fmla="*/ 104775 w 200025"/>
              <a:gd name="connsiteY2" fmla="*/ 123825 h 838200"/>
              <a:gd name="connsiteX3" fmla="*/ 76200 w 200025"/>
              <a:gd name="connsiteY3" fmla="*/ 161925 h 838200"/>
              <a:gd name="connsiteX4" fmla="*/ 28575 w 200025"/>
              <a:gd name="connsiteY4" fmla="*/ 247650 h 838200"/>
              <a:gd name="connsiteX5" fmla="*/ 19050 w 200025"/>
              <a:gd name="connsiteY5" fmla="*/ 285750 h 838200"/>
              <a:gd name="connsiteX6" fmla="*/ 0 w 200025"/>
              <a:gd name="connsiteY6" fmla="*/ 381000 h 838200"/>
              <a:gd name="connsiteX7" fmla="*/ 9525 w 200025"/>
              <a:gd name="connsiteY7" fmla="*/ 609600 h 838200"/>
              <a:gd name="connsiteX8" fmla="*/ 47625 w 200025"/>
              <a:gd name="connsiteY8" fmla="*/ 695325 h 838200"/>
              <a:gd name="connsiteX9" fmla="*/ 95250 w 200025"/>
              <a:gd name="connsiteY9" fmla="*/ 790575 h 838200"/>
              <a:gd name="connsiteX10" fmla="*/ 142875 w 200025"/>
              <a:gd name="connsiteY10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0025" h="838200">
                <a:moveTo>
                  <a:pt x="200025" y="0"/>
                </a:moveTo>
                <a:cubicBezTo>
                  <a:pt x="164371" y="28523"/>
                  <a:pt x="145571" y="37058"/>
                  <a:pt x="123825" y="76200"/>
                </a:cubicBezTo>
                <a:cubicBezTo>
                  <a:pt x="115522" y="91146"/>
                  <a:pt x="113078" y="108879"/>
                  <a:pt x="104775" y="123825"/>
                </a:cubicBezTo>
                <a:cubicBezTo>
                  <a:pt x="97065" y="137702"/>
                  <a:pt x="85006" y="148716"/>
                  <a:pt x="76200" y="161925"/>
                </a:cubicBezTo>
                <a:cubicBezTo>
                  <a:pt x="65807" y="177514"/>
                  <a:pt x="36356" y="226900"/>
                  <a:pt x="28575" y="247650"/>
                </a:cubicBezTo>
                <a:cubicBezTo>
                  <a:pt x="23978" y="259907"/>
                  <a:pt x="21793" y="272950"/>
                  <a:pt x="19050" y="285750"/>
                </a:cubicBezTo>
                <a:cubicBezTo>
                  <a:pt x="12266" y="317410"/>
                  <a:pt x="0" y="381000"/>
                  <a:pt x="0" y="381000"/>
                </a:cubicBezTo>
                <a:cubicBezTo>
                  <a:pt x="3175" y="457200"/>
                  <a:pt x="4091" y="533528"/>
                  <a:pt x="9525" y="609600"/>
                </a:cubicBezTo>
                <a:cubicBezTo>
                  <a:pt x="12410" y="649994"/>
                  <a:pt x="28055" y="658631"/>
                  <a:pt x="47625" y="695325"/>
                </a:cubicBezTo>
                <a:cubicBezTo>
                  <a:pt x="64330" y="726646"/>
                  <a:pt x="66852" y="769276"/>
                  <a:pt x="95250" y="790575"/>
                </a:cubicBezTo>
                <a:cubicBezTo>
                  <a:pt x="139030" y="823410"/>
                  <a:pt x="126250" y="804951"/>
                  <a:pt x="142875" y="838200"/>
                </a:cubicBezTo>
              </a:path>
            </a:pathLst>
          </a:custGeom>
          <a:ln w="19050" cap="flat" cmpd="sng" algn="ctr">
            <a:solidFill>
              <a:srgbClr val="6099A6"/>
            </a:solidFill>
            <a:prstDash val="dash"/>
            <a:round/>
            <a:headEnd type="none" w="med" len="med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110097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2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DEAC5B-2E7D-1048-513A-979976BEF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DFA719F-D51D-2228-283F-449EC1D394DF}"/>
              </a:ext>
            </a:extLst>
          </p:cNvPr>
          <p:cNvSpPr/>
          <p:nvPr/>
        </p:nvSpPr>
        <p:spPr>
          <a:xfrm>
            <a:off x="8716174" y="4151124"/>
            <a:ext cx="2828925" cy="1377251"/>
          </a:xfrm>
          <a:prstGeom prst="roundRect">
            <a:avLst/>
          </a:prstGeom>
          <a:solidFill>
            <a:srgbClr val="025E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9DD0FED0-E566-9669-C926-01FF680FB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2901" y="4334863"/>
            <a:ext cx="1024899" cy="102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0C20B4D-E3A7-EB19-545F-02B5B2A07B96}"/>
              </a:ext>
            </a:extLst>
          </p:cNvPr>
          <p:cNvSpPr/>
          <p:nvPr/>
        </p:nvSpPr>
        <p:spPr>
          <a:xfrm>
            <a:off x="5819748" y="4151124"/>
            <a:ext cx="2828925" cy="1377251"/>
          </a:xfrm>
          <a:prstGeom prst="roundRect">
            <a:avLst/>
          </a:prstGeom>
          <a:solidFill>
            <a:srgbClr val="025E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62" name="Picture 14" descr="Twitter X Icon Images - Free Download on Freepik">
            <a:extLst>
              <a:ext uri="{FF2B5EF4-FFF2-40B4-BE49-F238E27FC236}">
                <a16:creationId xmlns:a16="http://schemas.microsoft.com/office/drawing/2014/main" id="{13411B9C-1322-4446-0F0B-09CC1B557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475" y="4334863"/>
            <a:ext cx="1024899" cy="102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0DF19E-13FF-C33D-BC8A-0C5445D85FA5}"/>
              </a:ext>
            </a:extLst>
          </p:cNvPr>
          <p:cNvSpPr txBox="1"/>
          <p:nvPr/>
        </p:nvSpPr>
        <p:spPr>
          <a:xfrm>
            <a:off x="5819748" y="834513"/>
            <a:ext cx="57374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b="1" dirty="0">
                <a:solidFill>
                  <a:srgbClr val="024059"/>
                </a:solidFill>
                <a:latin typeface="Nunito Black" panose="020F0502020204030204" pitchFamily="2" charset="0"/>
              </a:rPr>
              <a:t>Redes sociais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61CFEFE-0043-DCF2-A6A9-F278F729969D}"/>
              </a:ext>
            </a:extLst>
          </p:cNvPr>
          <p:cNvGrpSpPr/>
          <p:nvPr/>
        </p:nvGrpSpPr>
        <p:grpSpPr>
          <a:xfrm>
            <a:off x="646901" y="651386"/>
            <a:ext cx="4589229" cy="5555228"/>
            <a:chOff x="6661332" y="651386"/>
            <a:chExt cx="4589229" cy="555522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8E362E-B434-DAA2-17A0-6F192A2CDBCC}"/>
                </a:ext>
              </a:extLst>
            </p:cNvPr>
            <p:cNvSpPr/>
            <p:nvPr/>
          </p:nvSpPr>
          <p:spPr>
            <a:xfrm>
              <a:off x="7214961" y="651386"/>
              <a:ext cx="4035600" cy="5187600"/>
            </a:xfrm>
            <a:prstGeom prst="rect">
              <a:avLst/>
            </a:prstGeom>
            <a:noFill/>
            <a:ln w="69850">
              <a:solidFill>
                <a:srgbClr val="6099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682FB29-FFE2-F3E5-24E1-465F0601AEE3}"/>
                </a:ext>
              </a:extLst>
            </p:cNvPr>
            <p:cNvSpPr/>
            <p:nvPr/>
          </p:nvSpPr>
          <p:spPr>
            <a:xfrm>
              <a:off x="6661332" y="1019014"/>
              <a:ext cx="4035600" cy="5187600"/>
            </a:xfrm>
            <a:prstGeom prst="rect">
              <a:avLst/>
            </a:prstGeom>
            <a:noFill/>
            <a:ln w="69850">
              <a:solidFill>
                <a:srgbClr val="6099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Picture 12" descr="A person with a mustache and glasses&#10;&#10;AI-generated content may be incorrect.">
              <a:extLst>
                <a:ext uri="{FF2B5EF4-FFF2-40B4-BE49-F238E27FC236}">
                  <a16:creationId xmlns:a16="http://schemas.microsoft.com/office/drawing/2014/main" id="{96214EC4-FEA6-CBFE-51E8-0CC931BB2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26"/>
            <a:stretch/>
          </p:blipFill>
          <p:spPr>
            <a:xfrm>
              <a:off x="6938035" y="834513"/>
              <a:ext cx="4035600" cy="51876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6371858-D91F-A873-D8FF-B686B33663CD}"/>
              </a:ext>
            </a:extLst>
          </p:cNvPr>
          <p:cNvSpPr txBox="1"/>
          <p:nvPr/>
        </p:nvSpPr>
        <p:spPr>
          <a:xfrm>
            <a:off x="5819748" y="1942509"/>
            <a:ext cx="5737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024059"/>
                </a:solidFill>
                <a:latin typeface="Nunito Light" pitchFamily="2" charset="0"/>
              </a:rPr>
              <a:t>Sempre no </a:t>
            </a:r>
            <a:r>
              <a:rPr lang="pt-BR" sz="2400" b="1" dirty="0">
                <a:solidFill>
                  <a:srgbClr val="024059"/>
                </a:solidFill>
                <a:latin typeface="Nunito Light" pitchFamily="2" charset="0"/>
              </a:rPr>
              <a:t>@principevidane</a:t>
            </a:r>
            <a:r>
              <a:rPr lang="pt-BR" sz="2400" dirty="0">
                <a:solidFill>
                  <a:srgbClr val="024059"/>
                </a:solidFill>
                <a:latin typeface="Nunito Light" pitchFamily="2" charset="0"/>
              </a:rPr>
              <a:t>*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B6C9255-1B33-8135-B300-F90014B41BA4}"/>
              </a:ext>
            </a:extLst>
          </p:cNvPr>
          <p:cNvSpPr/>
          <p:nvPr/>
        </p:nvSpPr>
        <p:spPr>
          <a:xfrm>
            <a:off x="5819748" y="2590134"/>
            <a:ext cx="2828925" cy="1377251"/>
          </a:xfrm>
          <a:prstGeom prst="roundRect">
            <a:avLst/>
          </a:prstGeom>
          <a:solidFill>
            <a:srgbClr val="025E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6" name="Picture 8" descr="Baixe ícones gratuitos de Instagram em PNG e SVG">
            <a:extLst>
              <a:ext uri="{FF2B5EF4-FFF2-40B4-BE49-F238E27FC236}">
                <a16:creationId xmlns:a16="http://schemas.microsoft.com/office/drawing/2014/main" id="{0219116C-F040-F860-4B68-266980EFD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475" y="2773873"/>
            <a:ext cx="1024901" cy="102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D2CBB0A-2306-EDED-28A3-8C902F86451F}"/>
              </a:ext>
            </a:extLst>
          </p:cNvPr>
          <p:cNvGrpSpPr/>
          <p:nvPr/>
        </p:nvGrpSpPr>
        <p:grpSpPr>
          <a:xfrm>
            <a:off x="7067216" y="2818583"/>
            <a:ext cx="1545616" cy="920351"/>
            <a:chOff x="7181543" y="2666121"/>
            <a:chExt cx="1545616" cy="9203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FA2C648-AC2B-42C1-1892-19625E2E60A5}"/>
                </a:ext>
              </a:extLst>
            </p:cNvPr>
            <p:cNvSpPr txBox="1"/>
            <p:nvPr/>
          </p:nvSpPr>
          <p:spPr>
            <a:xfrm>
              <a:off x="7181543" y="2666121"/>
              <a:ext cx="154561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000" dirty="0">
                  <a:solidFill>
                    <a:srgbClr val="EBF2F1"/>
                  </a:solidFill>
                  <a:latin typeface="Nunito Black" pitchFamily="2" charset="0"/>
                </a:rPr>
                <a:t>28.3k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B350CA1-B9A6-65F6-EA90-05E3F15AB7EC}"/>
                </a:ext>
              </a:extLst>
            </p:cNvPr>
            <p:cNvSpPr txBox="1"/>
            <p:nvPr/>
          </p:nvSpPr>
          <p:spPr>
            <a:xfrm>
              <a:off x="7181543" y="3217140"/>
              <a:ext cx="1545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6099A6"/>
                  </a:solidFill>
                  <a:latin typeface="Nunito Black" pitchFamily="2" charset="0"/>
                </a:rPr>
                <a:t>seguidores</a:t>
              </a:r>
            </a:p>
          </p:txBody>
        </p: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9ECB7CC-C7C3-773D-65A0-9D928003FE58}"/>
              </a:ext>
            </a:extLst>
          </p:cNvPr>
          <p:cNvSpPr/>
          <p:nvPr/>
        </p:nvSpPr>
        <p:spPr>
          <a:xfrm>
            <a:off x="8716174" y="2590134"/>
            <a:ext cx="2828925" cy="1377251"/>
          </a:xfrm>
          <a:prstGeom prst="roundRect">
            <a:avLst/>
          </a:prstGeom>
          <a:solidFill>
            <a:srgbClr val="025E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F8587DC-ED8E-F655-527E-543171B9F6B0}"/>
              </a:ext>
            </a:extLst>
          </p:cNvPr>
          <p:cNvGrpSpPr/>
          <p:nvPr/>
        </p:nvGrpSpPr>
        <p:grpSpPr>
          <a:xfrm>
            <a:off x="9963642" y="2818583"/>
            <a:ext cx="1545615" cy="920351"/>
            <a:chOff x="7181543" y="2666121"/>
            <a:chExt cx="1545615" cy="92035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44ECC7B-1ABE-AE25-2C6F-6EC2EE97376D}"/>
                </a:ext>
              </a:extLst>
            </p:cNvPr>
            <p:cNvSpPr txBox="1"/>
            <p:nvPr/>
          </p:nvSpPr>
          <p:spPr>
            <a:xfrm>
              <a:off x="7181543" y="2666121"/>
              <a:ext cx="154561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4000" dirty="0">
                  <a:solidFill>
                    <a:srgbClr val="EBF2F1"/>
                  </a:solidFill>
                  <a:latin typeface="Nunito Black" pitchFamily="2" charset="0"/>
                </a:rPr>
                <a:t>3.7k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E01800C-F1F9-0FDE-4F4E-980BD7D11A36}"/>
                </a:ext>
              </a:extLst>
            </p:cNvPr>
            <p:cNvSpPr txBox="1"/>
            <p:nvPr/>
          </p:nvSpPr>
          <p:spPr>
            <a:xfrm>
              <a:off x="7181543" y="3217140"/>
              <a:ext cx="1545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6099A6"/>
                  </a:solidFill>
                  <a:latin typeface="Nunito Black" pitchFamily="2" charset="0"/>
                </a:rPr>
                <a:t>seguidores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3B6EFF1-7C33-56B0-983C-7C8990FC0C88}"/>
              </a:ext>
            </a:extLst>
          </p:cNvPr>
          <p:cNvGrpSpPr/>
          <p:nvPr/>
        </p:nvGrpSpPr>
        <p:grpSpPr>
          <a:xfrm>
            <a:off x="7067216" y="4379573"/>
            <a:ext cx="1545616" cy="920351"/>
            <a:chOff x="7181543" y="2666121"/>
            <a:chExt cx="1545616" cy="92035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4EC103E-6B77-2348-EA77-290903F1DA9B}"/>
                </a:ext>
              </a:extLst>
            </p:cNvPr>
            <p:cNvSpPr txBox="1"/>
            <p:nvPr/>
          </p:nvSpPr>
          <p:spPr>
            <a:xfrm>
              <a:off x="7181543" y="2666121"/>
              <a:ext cx="154561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000" dirty="0">
                  <a:solidFill>
                    <a:srgbClr val="EBF2F1"/>
                  </a:solidFill>
                  <a:latin typeface="Nunito Black" pitchFamily="2" charset="0"/>
                </a:rPr>
                <a:t>24.4k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FF13562-E813-B2B3-5F7E-3B2C0DF60585}"/>
                </a:ext>
              </a:extLst>
            </p:cNvPr>
            <p:cNvSpPr txBox="1"/>
            <p:nvPr/>
          </p:nvSpPr>
          <p:spPr>
            <a:xfrm>
              <a:off x="7181543" y="3217140"/>
              <a:ext cx="1545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6099A6"/>
                  </a:solidFill>
                  <a:latin typeface="Nunito Black" pitchFamily="2" charset="0"/>
                </a:rPr>
                <a:t>seguidores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B02E370-FAFE-E54C-4A7F-0C0D585617C1}"/>
              </a:ext>
            </a:extLst>
          </p:cNvPr>
          <p:cNvGrpSpPr/>
          <p:nvPr/>
        </p:nvGrpSpPr>
        <p:grpSpPr>
          <a:xfrm>
            <a:off x="9963642" y="4379573"/>
            <a:ext cx="1545615" cy="920351"/>
            <a:chOff x="7181543" y="2666121"/>
            <a:chExt cx="1545615" cy="92035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CDD79E4-8796-96A4-1A1E-2AA3D0E64A93}"/>
                </a:ext>
              </a:extLst>
            </p:cNvPr>
            <p:cNvSpPr txBox="1"/>
            <p:nvPr/>
          </p:nvSpPr>
          <p:spPr>
            <a:xfrm>
              <a:off x="7335431" y="2666121"/>
              <a:ext cx="123783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000" dirty="0">
                  <a:solidFill>
                    <a:srgbClr val="EBF2F1"/>
                  </a:solidFill>
                  <a:latin typeface="Nunito Black" pitchFamily="2" charset="0"/>
                </a:rPr>
                <a:t>6.3k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B42279C-35F9-CB1F-0513-F9A80A863DB0}"/>
                </a:ext>
              </a:extLst>
            </p:cNvPr>
            <p:cNvSpPr txBox="1"/>
            <p:nvPr/>
          </p:nvSpPr>
          <p:spPr>
            <a:xfrm>
              <a:off x="7181543" y="3217140"/>
              <a:ext cx="1545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6099A6"/>
                  </a:solidFill>
                  <a:latin typeface="Nunito Black" pitchFamily="2" charset="0"/>
                </a:rPr>
                <a:t>seguidores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E6EC936-5ADE-45A9-BF38-1C7899D21CAF}"/>
              </a:ext>
            </a:extLst>
          </p:cNvPr>
          <p:cNvSpPr txBox="1"/>
          <p:nvPr/>
        </p:nvSpPr>
        <p:spPr>
          <a:xfrm>
            <a:off x="5847425" y="5714336"/>
            <a:ext cx="5737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i="1" dirty="0">
                <a:solidFill>
                  <a:srgbClr val="024059"/>
                </a:solidFill>
                <a:latin typeface="Nunito Light" pitchFamily="2" charset="0"/>
              </a:rPr>
              <a:t>*só no </a:t>
            </a:r>
            <a:r>
              <a:rPr lang="pt-BR" sz="1400" b="1" i="1" dirty="0" err="1">
                <a:solidFill>
                  <a:srgbClr val="024059"/>
                </a:solidFill>
                <a:latin typeface="Nunito Light" pitchFamily="2" charset="0"/>
              </a:rPr>
              <a:t>bluesky</a:t>
            </a:r>
            <a:r>
              <a:rPr lang="pt-BR" sz="1400" i="1" dirty="0">
                <a:solidFill>
                  <a:srgbClr val="024059"/>
                </a:solidFill>
                <a:latin typeface="Nunito Light" pitchFamily="2" charset="0"/>
              </a:rPr>
              <a:t> que é </a:t>
            </a:r>
            <a:r>
              <a:rPr lang="pt-BR" sz="1400" b="1" i="1" dirty="0">
                <a:solidFill>
                  <a:srgbClr val="024059"/>
                </a:solidFill>
                <a:latin typeface="Nunito Light" pitchFamily="2" charset="0"/>
              </a:rPr>
              <a:t>@principevidane.com.br</a:t>
            </a:r>
            <a:r>
              <a:rPr lang="pt-BR" sz="1400" i="1" dirty="0">
                <a:solidFill>
                  <a:srgbClr val="024059"/>
                </a:solidFill>
                <a:latin typeface="Nunito Light" pitchFamily="2" charset="0"/>
              </a:rPr>
              <a:t> porque lá é por domínio..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8FEBDEF3-4A19-0D8A-4E26-D7D9E750B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547" y="2773873"/>
            <a:ext cx="855608" cy="102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232233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4000">
              <a:srgbClr val="EBF2F1"/>
            </a:gs>
            <a:gs pos="94000">
              <a:srgbClr val="6099A6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CD9492-43D5-D9DB-FE73-D3B6BAA55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F7FBA8C4-D645-007B-BB33-AB1061607FFE}"/>
              </a:ext>
            </a:extLst>
          </p:cNvPr>
          <p:cNvSpPr>
            <a:spLocks/>
          </p:cNvSpPr>
          <p:nvPr/>
        </p:nvSpPr>
        <p:spPr>
          <a:xfrm>
            <a:off x="3312259" y="4713993"/>
            <a:ext cx="3869609" cy="1977703"/>
          </a:xfrm>
          <a:prstGeom prst="roundRect">
            <a:avLst/>
          </a:prstGeom>
          <a:solidFill>
            <a:srgbClr val="6099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2DED68-BC25-8EF6-1D99-950D779DBA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906"/>
          <a:stretch/>
        </p:blipFill>
        <p:spPr>
          <a:xfrm>
            <a:off x="6677856" y="5122636"/>
            <a:ext cx="661500" cy="16097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06D066-5B02-5FA9-8099-1209BB71B8A7}"/>
              </a:ext>
            </a:extLst>
          </p:cNvPr>
          <p:cNvSpPr txBox="1"/>
          <p:nvPr/>
        </p:nvSpPr>
        <p:spPr>
          <a:xfrm>
            <a:off x="317377" y="166291"/>
            <a:ext cx="115572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b="1" dirty="0">
                <a:solidFill>
                  <a:srgbClr val="024059"/>
                </a:solidFill>
                <a:latin typeface="Nunito Black" panose="020F0502020204030204" pitchFamily="2" charset="0"/>
              </a:rPr>
              <a:t>Estatísticas do Instagram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8D2941-28AD-DC6F-825E-053FED4B118A}"/>
              </a:ext>
            </a:extLst>
          </p:cNvPr>
          <p:cNvSpPr txBox="1"/>
          <p:nvPr/>
        </p:nvSpPr>
        <p:spPr>
          <a:xfrm>
            <a:off x="371629" y="1017737"/>
            <a:ext cx="5561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>
                <a:solidFill>
                  <a:srgbClr val="6099A6"/>
                </a:solidFill>
                <a:latin typeface="Nunito SemiBold" pitchFamily="2" charset="0"/>
              </a:rPr>
              <a:t>*Entre 4 de fevereiro e 4 de maio de 2025 – </a:t>
            </a:r>
            <a:r>
              <a:rPr lang="pt-BR" b="1" i="1" dirty="0">
                <a:solidFill>
                  <a:srgbClr val="6099A6"/>
                </a:solidFill>
                <a:latin typeface="Nunito SemiBold" pitchFamily="2" charset="0"/>
              </a:rPr>
              <a:t>90 dias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A51D72-E3D4-F042-5E42-49860F70BF1D}"/>
              </a:ext>
            </a:extLst>
          </p:cNvPr>
          <p:cNvSpPr txBox="1"/>
          <p:nvPr/>
        </p:nvSpPr>
        <p:spPr>
          <a:xfrm>
            <a:off x="317377" y="1411550"/>
            <a:ext cx="8592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rgbClr val="024059"/>
                </a:solidFill>
                <a:latin typeface="Nunito Medium" pitchFamily="2" charset="0"/>
              </a:rPr>
              <a:t>3.241 milhões</a:t>
            </a:r>
            <a:r>
              <a:rPr lang="pt-BR" sz="4800" dirty="0">
                <a:solidFill>
                  <a:srgbClr val="024059"/>
                </a:solidFill>
                <a:latin typeface="Nunito ExtraLight" pitchFamily="2" charset="0"/>
              </a:rPr>
              <a:t> de visualizações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5CD709-9C57-6A47-626D-22D5B8D029E5}"/>
              </a:ext>
            </a:extLst>
          </p:cNvPr>
          <p:cNvSpPr txBox="1"/>
          <p:nvPr/>
        </p:nvSpPr>
        <p:spPr>
          <a:xfrm>
            <a:off x="408817" y="2037806"/>
            <a:ext cx="64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>
                <a:solidFill>
                  <a:srgbClr val="025E73"/>
                </a:solidFill>
                <a:latin typeface="Nunito" pitchFamily="2" charset="0"/>
              </a:rPr>
              <a:t>88,9%</a:t>
            </a:r>
            <a:r>
              <a:rPr lang="pt-BR" i="1" dirty="0">
                <a:solidFill>
                  <a:srgbClr val="025E73"/>
                </a:solidFill>
                <a:latin typeface="Nunito" pitchFamily="2" charset="0"/>
              </a:rPr>
              <a:t> de seguidores / </a:t>
            </a:r>
            <a:r>
              <a:rPr lang="pt-BR" b="1" i="1" dirty="0">
                <a:solidFill>
                  <a:srgbClr val="025E73"/>
                </a:solidFill>
                <a:latin typeface="Nunito" pitchFamily="2" charset="0"/>
              </a:rPr>
              <a:t>11,1%</a:t>
            </a:r>
            <a:r>
              <a:rPr lang="pt-BR" i="1" dirty="0">
                <a:solidFill>
                  <a:srgbClr val="025E73"/>
                </a:solidFill>
                <a:latin typeface="Nunito" pitchFamily="2" charset="0"/>
              </a:rPr>
              <a:t> de não-seguidores</a:t>
            </a:r>
            <a:endParaRPr lang="pt-BR" b="1" i="1" dirty="0">
              <a:solidFill>
                <a:srgbClr val="025E73"/>
              </a:solidFill>
              <a:latin typeface="Nunito" pitchFamily="2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8A94476-24B6-10D2-CC6A-A2EF157EDE84}"/>
              </a:ext>
            </a:extLst>
          </p:cNvPr>
          <p:cNvSpPr>
            <a:spLocks/>
          </p:cNvSpPr>
          <p:nvPr/>
        </p:nvSpPr>
        <p:spPr>
          <a:xfrm>
            <a:off x="9001760" y="1481334"/>
            <a:ext cx="2886610" cy="2277866"/>
          </a:xfrm>
          <a:prstGeom prst="roundRect">
            <a:avLst/>
          </a:prstGeom>
          <a:solidFill>
            <a:srgbClr val="6099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5E6C8-A2CF-5F1E-B2F6-73831AA6E6AF}"/>
              </a:ext>
            </a:extLst>
          </p:cNvPr>
          <p:cNvSpPr txBox="1"/>
          <p:nvPr/>
        </p:nvSpPr>
        <p:spPr>
          <a:xfrm>
            <a:off x="9167772" y="1505815"/>
            <a:ext cx="25545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solidFill>
                  <a:srgbClr val="024059"/>
                </a:solidFill>
                <a:latin typeface="Nunito Black" panose="020F0502020204030204" pitchFamily="2" charset="0"/>
              </a:rPr>
              <a:t>73,6%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05120B-AC38-3A99-697D-38F6CFD10202}"/>
              </a:ext>
            </a:extLst>
          </p:cNvPr>
          <p:cNvSpPr txBox="1"/>
          <p:nvPr/>
        </p:nvSpPr>
        <p:spPr>
          <a:xfrm>
            <a:off x="9167772" y="2359193"/>
            <a:ext cx="2554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i="1" dirty="0">
                <a:solidFill>
                  <a:srgbClr val="EBF2F1"/>
                </a:solidFill>
                <a:latin typeface="Nunito" pitchFamily="2" charset="0"/>
              </a:rPr>
              <a:t>dessas, no formato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729243-F40C-35F5-B645-C11C3E25D797}"/>
              </a:ext>
            </a:extLst>
          </p:cNvPr>
          <p:cNvSpPr txBox="1"/>
          <p:nvPr/>
        </p:nvSpPr>
        <p:spPr>
          <a:xfrm>
            <a:off x="9167772" y="2634260"/>
            <a:ext cx="2554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024059"/>
                </a:solidFill>
                <a:latin typeface="Nunito Black" panose="020F0502020204030204" pitchFamily="2" charset="0"/>
              </a:rPr>
              <a:t>STORIES</a:t>
            </a:r>
            <a:endParaRPr lang="pt-BR" sz="2800" b="1" dirty="0">
              <a:solidFill>
                <a:srgbClr val="024059"/>
              </a:solidFill>
              <a:latin typeface="Nunito Black" panose="020F05020202040302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C40BF3-7696-A6BF-BC98-CFB726471413}"/>
              </a:ext>
            </a:extLst>
          </p:cNvPr>
          <p:cNvSpPr txBox="1"/>
          <p:nvPr/>
        </p:nvSpPr>
        <p:spPr>
          <a:xfrm>
            <a:off x="9167772" y="3089074"/>
            <a:ext cx="2554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i="1" dirty="0">
                <a:solidFill>
                  <a:srgbClr val="EBF2F1"/>
                </a:solidFill>
                <a:latin typeface="Nunito" pitchFamily="2" charset="0"/>
              </a:rPr>
              <a:t>21,6% </a:t>
            </a:r>
            <a:r>
              <a:rPr lang="pt-BR" sz="1600" i="1" dirty="0">
                <a:solidFill>
                  <a:srgbClr val="EBF2F1"/>
                </a:solidFill>
                <a:latin typeface="Nunito" pitchFamily="2" charset="0"/>
              </a:rPr>
              <a:t>em </a:t>
            </a:r>
            <a:r>
              <a:rPr lang="pt-BR" sz="1600" b="1" i="1" dirty="0" err="1">
                <a:solidFill>
                  <a:srgbClr val="EBF2F1"/>
                </a:solidFill>
                <a:latin typeface="Nunito" pitchFamily="2" charset="0"/>
              </a:rPr>
              <a:t>Reels</a:t>
            </a:r>
            <a:r>
              <a:rPr lang="pt-BR" sz="1600" i="1" dirty="0">
                <a:solidFill>
                  <a:srgbClr val="EBF2F1"/>
                </a:solidFill>
                <a:latin typeface="Nunito" pitchFamily="2" charset="0"/>
              </a:rPr>
              <a:t>, </a:t>
            </a:r>
            <a:r>
              <a:rPr lang="pt-BR" sz="1600" b="1" i="1" dirty="0">
                <a:solidFill>
                  <a:srgbClr val="EBF2F1"/>
                </a:solidFill>
                <a:latin typeface="Nunito" pitchFamily="2" charset="0"/>
              </a:rPr>
              <a:t>4,8%</a:t>
            </a:r>
            <a:r>
              <a:rPr lang="pt-BR" sz="1600" i="1" dirty="0">
                <a:solidFill>
                  <a:srgbClr val="EBF2F1"/>
                </a:solidFill>
                <a:latin typeface="Nunito" pitchFamily="2" charset="0"/>
              </a:rPr>
              <a:t> em </a:t>
            </a:r>
            <a:r>
              <a:rPr lang="pt-BR" sz="1600" b="1" i="1" dirty="0">
                <a:solidFill>
                  <a:srgbClr val="EBF2F1"/>
                </a:solidFill>
                <a:latin typeface="Nunito" pitchFamily="2" charset="0"/>
              </a:rPr>
              <a:t>publicações estáticas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3E2747B-C032-88B9-ED7F-84B73996136A}"/>
              </a:ext>
            </a:extLst>
          </p:cNvPr>
          <p:cNvCxnSpPr>
            <a:cxnSpLocks/>
            <a:stCxn id="4" idx="2"/>
            <a:endCxn id="5" idx="1"/>
          </p:cNvCxnSpPr>
          <p:nvPr/>
        </p:nvCxnSpPr>
        <p:spPr>
          <a:xfrm rot="16200000" flipH="1">
            <a:off x="6203744" y="-177750"/>
            <a:ext cx="213129" cy="5382903"/>
          </a:xfrm>
          <a:prstGeom prst="bentConnector2">
            <a:avLst/>
          </a:prstGeom>
          <a:ln w="34925">
            <a:solidFill>
              <a:srgbClr val="6099A6"/>
            </a:solidFill>
            <a:prstDash val="dash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17C515E-B049-22BD-BF03-E272F4195ADE}"/>
              </a:ext>
            </a:extLst>
          </p:cNvPr>
          <p:cNvSpPr>
            <a:spLocks/>
          </p:cNvSpPr>
          <p:nvPr/>
        </p:nvSpPr>
        <p:spPr>
          <a:xfrm>
            <a:off x="371629" y="2521478"/>
            <a:ext cx="2886610" cy="2277866"/>
          </a:xfrm>
          <a:prstGeom prst="roundRect">
            <a:avLst/>
          </a:prstGeom>
          <a:solidFill>
            <a:srgbClr val="6099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01BC45-E8A0-6837-7035-5A7B351E4213}"/>
              </a:ext>
            </a:extLst>
          </p:cNvPr>
          <p:cNvSpPr txBox="1"/>
          <p:nvPr/>
        </p:nvSpPr>
        <p:spPr>
          <a:xfrm>
            <a:off x="537641" y="2545959"/>
            <a:ext cx="25545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solidFill>
                  <a:srgbClr val="024059"/>
                </a:solidFill>
                <a:latin typeface="Nunito Black" panose="020F0502020204030204" pitchFamily="2" charset="0"/>
              </a:rPr>
              <a:t>45,8%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C91E27D-A152-2523-A300-395BB31EFFAD}"/>
              </a:ext>
            </a:extLst>
          </p:cNvPr>
          <p:cNvSpPr txBox="1"/>
          <p:nvPr/>
        </p:nvSpPr>
        <p:spPr>
          <a:xfrm>
            <a:off x="537641" y="3399337"/>
            <a:ext cx="2554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i="1" dirty="0">
                <a:solidFill>
                  <a:srgbClr val="EBF2F1"/>
                </a:solidFill>
                <a:latin typeface="Nunito" pitchFamily="2" charset="0"/>
              </a:rPr>
              <a:t>dessas, no formato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ABB9514-D704-8CA7-0D8D-E59C43D0BDAB}"/>
              </a:ext>
            </a:extLst>
          </p:cNvPr>
          <p:cNvSpPr txBox="1"/>
          <p:nvPr/>
        </p:nvSpPr>
        <p:spPr>
          <a:xfrm>
            <a:off x="537641" y="3674404"/>
            <a:ext cx="2554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024059"/>
                </a:solidFill>
                <a:latin typeface="Nunito Black" panose="020F0502020204030204" pitchFamily="2" charset="0"/>
              </a:rPr>
              <a:t>REELS</a:t>
            </a:r>
            <a:endParaRPr lang="pt-BR" sz="2800" b="1" dirty="0">
              <a:solidFill>
                <a:srgbClr val="024059"/>
              </a:solidFill>
              <a:latin typeface="Nunito Black" panose="020F05020202040302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93815C-118A-4B3F-ECC1-1268B06B8710}"/>
              </a:ext>
            </a:extLst>
          </p:cNvPr>
          <p:cNvSpPr txBox="1"/>
          <p:nvPr/>
        </p:nvSpPr>
        <p:spPr>
          <a:xfrm>
            <a:off x="537641" y="4129218"/>
            <a:ext cx="2554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i="1" dirty="0">
                <a:solidFill>
                  <a:srgbClr val="EBF2F1"/>
                </a:solidFill>
                <a:latin typeface="Nunito" pitchFamily="2" charset="0"/>
              </a:rPr>
              <a:t>38,3% </a:t>
            </a:r>
            <a:r>
              <a:rPr lang="pt-BR" sz="1600" i="1" dirty="0">
                <a:solidFill>
                  <a:srgbClr val="EBF2F1"/>
                </a:solidFill>
                <a:latin typeface="Nunito" pitchFamily="2" charset="0"/>
              </a:rPr>
              <a:t>em </a:t>
            </a:r>
            <a:r>
              <a:rPr lang="pt-BR" sz="1600" b="1" i="1" dirty="0">
                <a:solidFill>
                  <a:srgbClr val="EBF2F1"/>
                </a:solidFill>
                <a:latin typeface="Nunito" pitchFamily="2" charset="0"/>
              </a:rPr>
              <a:t>Stories</a:t>
            </a:r>
            <a:r>
              <a:rPr lang="pt-BR" sz="1600" i="1" dirty="0">
                <a:solidFill>
                  <a:srgbClr val="EBF2F1"/>
                </a:solidFill>
                <a:latin typeface="Nunito" pitchFamily="2" charset="0"/>
              </a:rPr>
              <a:t>, 16</a:t>
            </a:r>
            <a:r>
              <a:rPr lang="pt-BR" sz="1600" b="1" i="1" dirty="0">
                <a:solidFill>
                  <a:srgbClr val="EBF2F1"/>
                </a:solidFill>
                <a:latin typeface="Nunito" pitchFamily="2" charset="0"/>
              </a:rPr>
              <a:t>%</a:t>
            </a:r>
            <a:r>
              <a:rPr lang="pt-BR" sz="1600" i="1" dirty="0">
                <a:solidFill>
                  <a:srgbClr val="EBF2F1"/>
                </a:solidFill>
                <a:latin typeface="Nunito" pitchFamily="2" charset="0"/>
              </a:rPr>
              <a:t> em </a:t>
            </a:r>
            <a:r>
              <a:rPr lang="pt-BR" sz="1600" b="1" i="1" dirty="0">
                <a:solidFill>
                  <a:srgbClr val="EBF2F1"/>
                </a:solidFill>
                <a:latin typeface="Nunito" pitchFamily="2" charset="0"/>
              </a:rPr>
              <a:t>publicações estáticas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3F3A27-C4D3-15BD-4DBF-D79E21203196}"/>
              </a:ext>
            </a:extLst>
          </p:cNvPr>
          <p:cNvSpPr txBox="1"/>
          <p:nvPr/>
        </p:nvSpPr>
        <p:spPr>
          <a:xfrm>
            <a:off x="3783786" y="2847942"/>
            <a:ext cx="5411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rgbClr val="024059"/>
                </a:solidFill>
                <a:latin typeface="Nunito Medium" pitchFamily="2" charset="0"/>
              </a:rPr>
              <a:t>81.4k </a:t>
            </a:r>
            <a:r>
              <a:rPr lang="pt-BR" sz="4800" dirty="0">
                <a:solidFill>
                  <a:srgbClr val="024059"/>
                </a:solidFill>
                <a:latin typeface="Nunito ExtraLight" pitchFamily="2" charset="0"/>
              </a:rPr>
              <a:t>interações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E8C194B-2B96-90BC-FF3F-77354B1CD7FE}"/>
              </a:ext>
            </a:extLst>
          </p:cNvPr>
          <p:cNvSpPr txBox="1"/>
          <p:nvPr/>
        </p:nvSpPr>
        <p:spPr>
          <a:xfrm>
            <a:off x="3860863" y="3528974"/>
            <a:ext cx="5812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>
                <a:solidFill>
                  <a:srgbClr val="025E73"/>
                </a:solidFill>
                <a:latin typeface="Nunito" pitchFamily="2" charset="0"/>
              </a:rPr>
              <a:t>94,9%</a:t>
            </a:r>
            <a:r>
              <a:rPr lang="pt-BR" i="1" dirty="0">
                <a:solidFill>
                  <a:srgbClr val="025E73"/>
                </a:solidFill>
                <a:latin typeface="Nunito" pitchFamily="2" charset="0"/>
              </a:rPr>
              <a:t> de seguidores / </a:t>
            </a:r>
            <a:r>
              <a:rPr lang="pt-BR" b="1" i="1" dirty="0">
                <a:solidFill>
                  <a:srgbClr val="025E73"/>
                </a:solidFill>
                <a:latin typeface="Nunito" pitchFamily="2" charset="0"/>
              </a:rPr>
              <a:t>5,1%</a:t>
            </a:r>
            <a:r>
              <a:rPr lang="pt-BR" i="1" dirty="0">
                <a:solidFill>
                  <a:srgbClr val="025E73"/>
                </a:solidFill>
                <a:latin typeface="Nunito" pitchFamily="2" charset="0"/>
              </a:rPr>
              <a:t> de não-seguidores</a:t>
            </a:r>
          </a:p>
          <a:p>
            <a:r>
              <a:rPr lang="pt-BR" b="1" i="1" dirty="0">
                <a:solidFill>
                  <a:srgbClr val="025E73"/>
                </a:solidFill>
                <a:latin typeface="Nunito" pitchFamily="2" charset="0"/>
              </a:rPr>
              <a:t>46.8k </a:t>
            </a:r>
            <a:r>
              <a:rPr lang="pt-BR" i="1" dirty="0">
                <a:solidFill>
                  <a:srgbClr val="025E73"/>
                </a:solidFill>
                <a:latin typeface="Nunito" pitchFamily="2" charset="0"/>
              </a:rPr>
              <a:t>curtidas, </a:t>
            </a:r>
            <a:r>
              <a:rPr lang="pt-BR" b="1" i="1" dirty="0">
                <a:solidFill>
                  <a:srgbClr val="025E73"/>
                </a:solidFill>
                <a:latin typeface="Nunito" pitchFamily="2" charset="0"/>
              </a:rPr>
              <a:t>2.4k </a:t>
            </a:r>
            <a:r>
              <a:rPr lang="pt-BR" i="1" dirty="0">
                <a:solidFill>
                  <a:srgbClr val="025E73"/>
                </a:solidFill>
                <a:latin typeface="Nunito" pitchFamily="2" charset="0"/>
              </a:rPr>
              <a:t>comentários, </a:t>
            </a:r>
            <a:r>
              <a:rPr lang="pt-BR" b="1" i="1" dirty="0">
                <a:solidFill>
                  <a:srgbClr val="025E73"/>
                </a:solidFill>
                <a:latin typeface="Nunito" pitchFamily="2" charset="0"/>
              </a:rPr>
              <a:t>717</a:t>
            </a:r>
            <a:r>
              <a:rPr lang="pt-BR" i="1" dirty="0">
                <a:solidFill>
                  <a:srgbClr val="025E73"/>
                </a:solidFill>
                <a:latin typeface="Nunito" pitchFamily="2" charset="0"/>
              </a:rPr>
              <a:t> salvamentos,</a:t>
            </a:r>
          </a:p>
          <a:p>
            <a:r>
              <a:rPr lang="pt-BR" b="1" i="1" dirty="0">
                <a:solidFill>
                  <a:srgbClr val="025E73"/>
                </a:solidFill>
                <a:latin typeface="Nunito" pitchFamily="2" charset="0"/>
              </a:rPr>
              <a:t>5.7k</a:t>
            </a:r>
            <a:r>
              <a:rPr lang="pt-BR" i="1" dirty="0">
                <a:solidFill>
                  <a:srgbClr val="025E73"/>
                </a:solidFill>
                <a:latin typeface="Nunito" pitchFamily="2" charset="0"/>
              </a:rPr>
              <a:t> compartilhamentos</a:t>
            </a:r>
            <a:endParaRPr lang="pt-BR" b="1" i="1" dirty="0">
              <a:solidFill>
                <a:srgbClr val="025E73"/>
              </a:solidFill>
              <a:latin typeface="Nunito" pitchFamily="2" charset="0"/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0AA5086B-7F03-79E1-204B-D102FABD8C58}"/>
              </a:ext>
            </a:extLst>
          </p:cNvPr>
          <p:cNvCxnSpPr>
            <a:cxnSpLocks/>
            <a:stCxn id="37" idx="1"/>
            <a:endCxn id="32" idx="3"/>
          </p:cNvCxnSpPr>
          <p:nvPr/>
        </p:nvCxnSpPr>
        <p:spPr>
          <a:xfrm rot="10800000" flipV="1">
            <a:off x="3258240" y="3263441"/>
            <a:ext cx="525547" cy="396970"/>
          </a:xfrm>
          <a:prstGeom prst="bentConnector3">
            <a:avLst>
              <a:gd name="adj1" fmla="val 50000"/>
            </a:avLst>
          </a:prstGeom>
          <a:ln w="34925">
            <a:solidFill>
              <a:srgbClr val="6099A6"/>
            </a:solidFill>
            <a:prstDash val="dash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50CEB558-7918-817A-0528-26FCE22A9F44}"/>
              </a:ext>
            </a:extLst>
          </p:cNvPr>
          <p:cNvSpPr>
            <a:spLocks/>
          </p:cNvSpPr>
          <p:nvPr/>
        </p:nvSpPr>
        <p:spPr>
          <a:xfrm>
            <a:off x="466189" y="5855795"/>
            <a:ext cx="2554587" cy="478033"/>
          </a:xfrm>
          <a:prstGeom prst="roundRect">
            <a:avLst/>
          </a:prstGeom>
          <a:solidFill>
            <a:srgbClr val="6099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Nunito Light" pitchFamily="2" charset="0"/>
              </a:rPr>
              <a:t>Novos seguidores!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60211D2-503A-8844-1159-E7F33E84AE85}"/>
              </a:ext>
            </a:extLst>
          </p:cNvPr>
          <p:cNvSpPr txBox="1"/>
          <p:nvPr/>
        </p:nvSpPr>
        <p:spPr>
          <a:xfrm>
            <a:off x="317377" y="4929469"/>
            <a:ext cx="2703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b="1" dirty="0">
                <a:solidFill>
                  <a:srgbClr val="024059"/>
                </a:solidFill>
                <a:latin typeface="Nunito Black" panose="020F0502020204030204" pitchFamily="2" charset="0"/>
              </a:rPr>
              <a:t>+1.8k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1449112-997E-7CD2-28BD-AC9426152015}"/>
              </a:ext>
            </a:extLst>
          </p:cNvPr>
          <p:cNvSpPr txBox="1"/>
          <p:nvPr/>
        </p:nvSpPr>
        <p:spPr>
          <a:xfrm>
            <a:off x="3393339" y="4675541"/>
            <a:ext cx="25545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solidFill>
                  <a:srgbClr val="024059"/>
                </a:solidFill>
                <a:latin typeface="Nunito Black" panose="020F0502020204030204" pitchFamily="2" charset="0"/>
              </a:rPr>
              <a:t>76,5%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3C2C94D-6320-49E8-8767-24B0D10CD3FF}"/>
              </a:ext>
            </a:extLst>
          </p:cNvPr>
          <p:cNvSpPr txBox="1"/>
          <p:nvPr/>
        </p:nvSpPr>
        <p:spPr>
          <a:xfrm>
            <a:off x="3501702" y="5547475"/>
            <a:ext cx="238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i="1" dirty="0">
                <a:solidFill>
                  <a:srgbClr val="EBF2F1"/>
                </a:solidFill>
                <a:latin typeface="Nunito" pitchFamily="2" charset="0"/>
              </a:rPr>
              <a:t>Do público do gênero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D5BACD1-0972-BEE9-0B9F-A7FEE6858B96}"/>
              </a:ext>
            </a:extLst>
          </p:cNvPr>
          <p:cNvSpPr txBox="1"/>
          <p:nvPr/>
        </p:nvSpPr>
        <p:spPr>
          <a:xfrm>
            <a:off x="3417957" y="5855795"/>
            <a:ext cx="2554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024059"/>
                </a:solidFill>
                <a:latin typeface="Nunito Black" panose="020F0502020204030204" pitchFamily="2" charset="0"/>
              </a:rPr>
              <a:t>MASCULINO</a:t>
            </a:r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96B21BA3-0D66-5919-0944-79DD57458E51}"/>
              </a:ext>
            </a:extLst>
          </p:cNvPr>
          <p:cNvSpPr txBox="1"/>
          <p:nvPr/>
        </p:nvSpPr>
        <p:spPr>
          <a:xfrm>
            <a:off x="3424253" y="6245809"/>
            <a:ext cx="2554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i="1" dirty="0">
                <a:solidFill>
                  <a:srgbClr val="EBF2F1"/>
                </a:solidFill>
                <a:latin typeface="Nunito" pitchFamily="2" charset="0"/>
              </a:rPr>
              <a:t>23,5% </a:t>
            </a:r>
            <a:r>
              <a:rPr lang="pt-BR" sz="2000" i="1" dirty="0">
                <a:solidFill>
                  <a:srgbClr val="EBF2F1"/>
                </a:solidFill>
                <a:latin typeface="Nunito" pitchFamily="2" charset="0"/>
              </a:rPr>
              <a:t>feminino</a:t>
            </a:r>
            <a:endParaRPr lang="pt-BR" sz="2000" b="1" i="1" dirty="0">
              <a:solidFill>
                <a:srgbClr val="EBF2F1"/>
              </a:solidFill>
              <a:latin typeface="Nunito" pitchFamily="2" charset="0"/>
            </a:endParaRPr>
          </a:p>
        </p:txBody>
      </p:sp>
      <p:sp>
        <p:nvSpPr>
          <p:cNvPr id="2057" name="Rectangle: Rounded Corners 2056">
            <a:extLst>
              <a:ext uri="{FF2B5EF4-FFF2-40B4-BE49-F238E27FC236}">
                <a16:creationId xmlns:a16="http://schemas.microsoft.com/office/drawing/2014/main" id="{E201F65F-D57A-627E-3E44-B0595473D76E}"/>
              </a:ext>
            </a:extLst>
          </p:cNvPr>
          <p:cNvSpPr>
            <a:spLocks/>
          </p:cNvSpPr>
          <p:nvPr/>
        </p:nvSpPr>
        <p:spPr>
          <a:xfrm>
            <a:off x="7339356" y="4702352"/>
            <a:ext cx="3869609" cy="1977703"/>
          </a:xfrm>
          <a:prstGeom prst="roundRect">
            <a:avLst/>
          </a:prstGeom>
          <a:solidFill>
            <a:srgbClr val="6099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58" name="TextBox 2057">
            <a:extLst>
              <a:ext uri="{FF2B5EF4-FFF2-40B4-BE49-F238E27FC236}">
                <a16:creationId xmlns:a16="http://schemas.microsoft.com/office/drawing/2014/main" id="{90D68312-EDF0-26C7-AEA5-ED764DE0111D}"/>
              </a:ext>
            </a:extLst>
          </p:cNvPr>
          <p:cNvSpPr txBox="1"/>
          <p:nvPr/>
        </p:nvSpPr>
        <p:spPr>
          <a:xfrm>
            <a:off x="7420436" y="4663900"/>
            <a:ext cx="25545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solidFill>
                  <a:srgbClr val="024059"/>
                </a:solidFill>
                <a:latin typeface="Nunito Black" panose="020F0502020204030204" pitchFamily="2" charset="0"/>
              </a:rPr>
              <a:t>86,1%</a:t>
            </a:r>
          </a:p>
        </p:txBody>
      </p:sp>
      <p:sp>
        <p:nvSpPr>
          <p:cNvPr id="2059" name="TextBox 2058">
            <a:extLst>
              <a:ext uri="{FF2B5EF4-FFF2-40B4-BE49-F238E27FC236}">
                <a16:creationId xmlns:a16="http://schemas.microsoft.com/office/drawing/2014/main" id="{D5EEED0B-74B7-D6CB-FBF3-C84D3A897EE7}"/>
              </a:ext>
            </a:extLst>
          </p:cNvPr>
          <p:cNvSpPr txBox="1"/>
          <p:nvPr/>
        </p:nvSpPr>
        <p:spPr>
          <a:xfrm>
            <a:off x="7528799" y="5535834"/>
            <a:ext cx="238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i="1" dirty="0">
                <a:solidFill>
                  <a:srgbClr val="EBF2F1"/>
                </a:solidFill>
                <a:latin typeface="Nunito" pitchFamily="2" charset="0"/>
              </a:rPr>
              <a:t>Do público tem entre</a:t>
            </a:r>
          </a:p>
        </p:txBody>
      </p:sp>
      <p:sp>
        <p:nvSpPr>
          <p:cNvPr id="2061" name="TextBox 2060">
            <a:extLst>
              <a:ext uri="{FF2B5EF4-FFF2-40B4-BE49-F238E27FC236}">
                <a16:creationId xmlns:a16="http://schemas.microsoft.com/office/drawing/2014/main" id="{B709177A-B109-3688-9B0A-03B2B1FE1521}"/>
              </a:ext>
            </a:extLst>
          </p:cNvPr>
          <p:cNvSpPr txBox="1"/>
          <p:nvPr/>
        </p:nvSpPr>
        <p:spPr>
          <a:xfrm>
            <a:off x="7420436" y="5844154"/>
            <a:ext cx="2585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024059"/>
                </a:solidFill>
                <a:latin typeface="Nunito Black" panose="020F0502020204030204" pitchFamily="2" charset="0"/>
              </a:rPr>
              <a:t>25 E 44 ANOS</a:t>
            </a: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E74F366E-61B9-9E6B-E62E-4DFAFA8281C1}"/>
              </a:ext>
            </a:extLst>
          </p:cNvPr>
          <p:cNvSpPr txBox="1"/>
          <p:nvPr/>
        </p:nvSpPr>
        <p:spPr>
          <a:xfrm>
            <a:off x="7451350" y="6234168"/>
            <a:ext cx="34604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i="1" dirty="0">
                <a:solidFill>
                  <a:srgbClr val="EBF2F1"/>
                </a:solidFill>
                <a:latin typeface="Nunito" pitchFamily="2" charset="0"/>
              </a:rPr>
              <a:t>58,9% </a:t>
            </a:r>
            <a:r>
              <a:rPr lang="pt-BR" sz="1100" i="1" dirty="0">
                <a:solidFill>
                  <a:srgbClr val="EBF2F1"/>
                </a:solidFill>
                <a:latin typeface="Nunito" pitchFamily="2" charset="0"/>
              </a:rPr>
              <a:t>25-34, </a:t>
            </a:r>
            <a:r>
              <a:rPr lang="pt-BR" sz="1100" b="1" i="1" dirty="0">
                <a:solidFill>
                  <a:srgbClr val="EBF2F1"/>
                </a:solidFill>
                <a:latin typeface="Nunito" pitchFamily="2" charset="0"/>
              </a:rPr>
              <a:t>27,2% </a:t>
            </a:r>
            <a:r>
              <a:rPr lang="pt-BR" sz="1100" i="1" dirty="0">
                <a:solidFill>
                  <a:srgbClr val="EBF2F1"/>
                </a:solidFill>
                <a:latin typeface="Nunito" pitchFamily="2" charset="0"/>
              </a:rPr>
              <a:t>35-44, </a:t>
            </a:r>
            <a:r>
              <a:rPr lang="pt-BR" sz="1100" b="1" i="1" dirty="0">
                <a:solidFill>
                  <a:srgbClr val="EBF2F1"/>
                </a:solidFill>
                <a:latin typeface="Nunito" pitchFamily="2" charset="0"/>
              </a:rPr>
              <a:t>9,2%</a:t>
            </a:r>
            <a:r>
              <a:rPr lang="pt-BR" sz="1100" i="1" dirty="0">
                <a:solidFill>
                  <a:srgbClr val="EBF2F1"/>
                </a:solidFill>
                <a:latin typeface="Nunito" pitchFamily="2" charset="0"/>
              </a:rPr>
              <a:t> 18-24,</a:t>
            </a:r>
            <a:br>
              <a:rPr lang="pt-BR" sz="1100" i="1" dirty="0">
                <a:solidFill>
                  <a:srgbClr val="EBF2F1"/>
                </a:solidFill>
                <a:latin typeface="Nunito" pitchFamily="2" charset="0"/>
              </a:rPr>
            </a:br>
            <a:r>
              <a:rPr lang="pt-BR" sz="1100" b="1" i="1" dirty="0">
                <a:solidFill>
                  <a:srgbClr val="EBF2F1"/>
                </a:solidFill>
                <a:latin typeface="Nunito" pitchFamily="2" charset="0"/>
              </a:rPr>
              <a:t>3,5%</a:t>
            </a:r>
            <a:r>
              <a:rPr lang="pt-BR" sz="1100" i="1" dirty="0">
                <a:solidFill>
                  <a:srgbClr val="EBF2F1"/>
                </a:solidFill>
                <a:latin typeface="Nunito" pitchFamily="2" charset="0"/>
              </a:rPr>
              <a:t> 45-54, </a:t>
            </a:r>
            <a:r>
              <a:rPr lang="pt-BR" sz="1100" b="1" i="1" dirty="0">
                <a:solidFill>
                  <a:srgbClr val="EBF2F1"/>
                </a:solidFill>
                <a:latin typeface="Nunito" pitchFamily="2" charset="0"/>
              </a:rPr>
              <a:t>0,6%</a:t>
            </a:r>
            <a:r>
              <a:rPr lang="pt-BR" sz="1100" i="1" dirty="0">
                <a:solidFill>
                  <a:srgbClr val="EBF2F1"/>
                </a:solidFill>
                <a:latin typeface="Nunito" pitchFamily="2" charset="0"/>
              </a:rPr>
              <a:t> 55-64, </a:t>
            </a:r>
            <a:r>
              <a:rPr lang="pt-BR" sz="1100" b="1" i="1" dirty="0">
                <a:solidFill>
                  <a:srgbClr val="EBF2F1"/>
                </a:solidFill>
                <a:latin typeface="Nunito" pitchFamily="2" charset="0"/>
              </a:rPr>
              <a:t>0,4%</a:t>
            </a:r>
            <a:r>
              <a:rPr lang="pt-BR" sz="1100" i="1" dirty="0">
                <a:solidFill>
                  <a:srgbClr val="EBF2F1"/>
                </a:solidFill>
                <a:latin typeface="Nunito" pitchFamily="2" charset="0"/>
              </a:rPr>
              <a:t> 65+, </a:t>
            </a:r>
            <a:r>
              <a:rPr lang="pt-BR" sz="1100" b="1" i="1" dirty="0">
                <a:solidFill>
                  <a:srgbClr val="EBF2F1"/>
                </a:solidFill>
                <a:latin typeface="Nunito" pitchFamily="2" charset="0"/>
              </a:rPr>
              <a:t>0,1%</a:t>
            </a:r>
            <a:r>
              <a:rPr lang="pt-BR" sz="1100" i="1" dirty="0">
                <a:solidFill>
                  <a:srgbClr val="EBF2F1"/>
                </a:solidFill>
                <a:latin typeface="Nunito" pitchFamily="2" charset="0"/>
              </a:rPr>
              <a:t> 13-17</a:t>
            </a:r>
            <a:endParaRPr lang="pt-BR" sz="1100" b="1" i="1" dirty="0">
              <a:solidFill>
                <a:srgbClr val="EBF2F1"/>
              </a:solidFill>
              <a:latin typeface="Nunito" pitchFamily="2" charset="0"/>
            </a:endParaRPr>
          </a:p>
        </p:txBody>
      </p:sp>
      <p:pic>
        <p:nvPicPr>
          <p:cNvPr id="2054" name="Picture 16">
            <a:extLst>
              <a:ext uri="{FF2B5EF4-FFF2-40B4-BE49-F238E27FC236}">
                <a16:creationId xmlns:a16="http://schemas.microsoft.com/office/drawing/2014/main" id="{62050D66-AE72-EE47-EA45-7B38AF95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023" y="4452445"/>
            <a:ext cx="1820525" cy="182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CB0AA0-4B69-A527-92E4-522CC2A307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5033"/>
          <a:stretch/>
        </p:blipFill>
        <p:spPr>
          <a:xfrm>
            <a:off x="5898634" y="4185406"/>
            <a:ext cx="952545" cy="272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80955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rgbClr val="EBF2F1"/>
            </a:gs>
            <a:gs pos="15000">
              <a:srgbClr val="6099A6"/>
            </a:gs>
          </a:gsLst>
          <a:lin ang="108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FCB41D-65BE-CCC1-E009-C73B05C87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406B8619-C924-B432-3A92-CA9ADE352C67}"/>
              </a:ext>
            </a:extLst>
          </p:cNvPr>
          <p:cNvSpPr/>
          <p:nvPr/>
        </p:nvSpPr>
        <p:spPr>
          <a:xfrm>
            <a:off x="9402676" y="95250"/>
            <a:ext cx="2748470" cy="6253929"/>
          </a:xfrm>
          <a:prstGeom prst="rect">
            <a:avLst/>
          </a:prstGeom>
          <a:noFill/>
          <a:ln w="38100">
            <a:solidFill>
              <a:srgbClr val="EBF2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ED8BFBA-9938-B39B-9F31-77EC1FA24C0C}"/>
              </a:ext>
            </a:extLst>
          </p:cNvPr>
          <p:cNvSpPr/>
          <p:nvPr/>
        </p:nvSpPr>
        <p:spPr>
          <a:xfrm>
            <a:off x="4514094" y="4073792"/>
            <a:ext cx="5456903" cy="2275387"/>
          </a:xfrm>
          <a:prstGeom prst="rect">
            <a:avLst/>
          </a:prstGeom>
          <a:noFill/>
          <a:ln w="38100">
            <a:solidFill>
              <a:srgbClr val="EBF2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9836117-9BE0-C3B7-363B-2E33AAAC965D}"/>
              </a:ext>
            </a:extLst>
          </p:cNvPr>
          <p:cNvSpPr/>
          <p:nvPr/>
        </p:nvSpPr>
        <p:spPr>
          <a:xfrm>
            <a:off x="4666494" y="4226192"/>
            <a:ext cx="5456903" cy="2275387"/>
          </a:xfrm>
          <a:prstGeom prst="rect">
            <a:avLst/>
          </a:prstGeom>
          <a:noFill/>
          <a:ln w="38100">
            <a:solidFill>
              <a:srgbClr val="EBF2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716E847-F4AB-2CB2-BD6A-4944C510DAAA}"/>
              </a:ext>
            </a:extLst>
          </p:cNvPr>
          <p:cNvSpPr/>
          <p:nvPr/>
        </p:nvSpPr>
        <p:spPr>
          <a:xfrm>
            <a:off x="388376" y="4243403"/>
            <a:ext cx="4043823" cy="2275387"/>
          </a:xfrm>
          <a:prstGeom prst="rect">
            <a:avLst/>
          </a:prstGeom>
          <a:noFill/>
          <a:ln w="38100">
            <a:solidFill>
              <a:srgbClr val="EBF2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61EE539-3B8A-7174-0FAF-729691B36291}"/>
              </a:ext>
            </a:extLst>
          </p:cNvPr>
          <p:cNvSpPr/>
          <p:nvPr/>
        </p:nvSpPr>
        <p:spPr>
          <a:xfrm>
            <a:off x="224586" y="4076249"/>
            <a:ext cx="4043823" cy="2275387"/>
          </a:xfrm>
          <a:prstGeom prst="rect">
            <a:avLst/>
          </a:prstGeom>
          <a:noFill/>
          <a:ln w="38100">
            <a:solidFill>
              <a:srgbClr val="EBF2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74" name="Picture 2" descr="MAU FACCIO E VIDANE QUEIMANDO A LÍNGUA 🔥🌶">
            <a:extLst>
              <a:ext uri="{FF2B5EF4-FFF2-40B4-BE49-F238E27FC236}">
                <a16:creationId xmlns:a16="http://schemas.microsoft.com/office/drawing/2014/main" id="{AB16B56D-B71B-2469-9B43-3C61EFCBD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81" y="4159826"/>
            <a:ext cx="4043823" cy="227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A person in a garment&#10;&#10;AI-generated content may be incorrect.">
            <a:extLst>
              <a:ext uri="{FF2B5EF4-FFF2-40B4-BE49-F238E27FC236}">
                <a16:creationId xmlns:a16="http://schemas.microsoft.com/office/drawing/2014/main" id="{30314C83-063E-0912-96A8-DB87268D53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1" t="12330" r="37155"/>
          <a:stretch/>
        </p:blipFill>
        <p:spPr>
          <a:xfrm>
            <a:off x="9484571" y="225692"/>
            <a:ext cx="2707429" cy="60124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EB0B55-B6F4-FC34-3C55-B3730FDCC0C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689" t="20760" r="6793"/>
          <a:stretch/>
        </p:blipFill>
        <p:spPr>
          <a:xfrm>
            <a:off x="4586278" y="4159826"/>
            <a:ext cx="5456903" cy="2275387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D22B392-CDE4-1F6F-AAF8-B11CDED923EA}"/>
              </a:ext>
            </a:extLst>
          </p:cNvPr>
          <p:cNvSpPr/>
          <p:nvPr/>
        </p:nvSpPr>
        <p:spPr>
          <a:xfrm>
            <a:off x="681488" y="6268063"/>
            <a:ext cx="3293807" cy="334297"/>
          </a:xfrm>
          <a:prstGeom prst="roundRect">
            <a:avLst/>
          </a:prstGeom>
          <a:solidFill>
            <a:srgbClr val="0240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Nunito Light" pitchFamily="2" charset="0"/>
              </a:rPr>
              <a:t>Queimando a Língua – CCXP23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D50ADA6-25E9-414B-2E11-84774A505AD4}"/>
              </a:ext>
            </a:extLst>
          </p:cNvPr>
          <p:cNvSpPr/>
          <p:nvPr/>
        </p:nvSpPr>
        <p:spPr>
          <a:xfrm>
            <a:off x="5667825" y="6263145"/>
            <a:ext cx="3293807" cy="334297"/>
          </a:xfrm>
          <a:prstGeom prst="roundRect">
            <a:avLst/>
          </a:prstGeom>
          <a:solidFill>
            <a:srgbClr val="0240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Nunito Light" pitchFamily="2" charset="0"/>
              </a:rPr>
              <a:t>RPG com Porta dos Fundos – CCXP24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CDA0431-E7AE-90CA-8E56-5FDE64EEAC82}"/>
              </a:ext>
            </a:extLst>
          </p:cNvPr>
          <p:cNvSpPr/>
          <p:nvPr/>
        </p:nvSpPr>
        <p:spPr>
          <a:xfrm>
            <a:off x="8961632" y="162768"/>
            <a:ext cx="3008671" cy="520037"/>
          </a:xfrm>
          <a:prstGeom prst="roundRect">
            <a:avLst/>
          </a:prstGeom>
          <a:solidFill>
            <a:srgbClr val="0240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Nunito Light" pitchFamily="2" charset="0"/>
              </a:rPr>
              <a:t>Rabisco Falado no</a:t>
            </a:r>
            <a:br>
              <a:rPr lang="pt-BR" sz="1400" dirty="0">
                <a:latin typeface="Nunito Light" pitchFamily="2" charset="0"/>
              </a:rPr>
            </a:br>
            <a:r>
              <a:rPr lang="pt-BR" sz="1400" dirty="0">
                <a:latin typeface="Nunito Light" pitchFamily="2" charset="0"/>
              </a:rPr>
              <a:t>TOPIA </a:t>
            </a:r>
            <a:r>
              <a:rPr lang="pt-BR" sz="1400" dirty="0" err="1">
                <a:latin typeface="Nunito Light" pitchFamily="2" charset="0"/>
              </a:rPr>
              <a:t>Art</a:t>
            </a:r>
            <a:r>
              <a:rPr lang="pt-BR" sz="1400" dirty="0">
                <a:latin typeface="Nunito Light" pitchFamily="2" charset="0"/>
              </a:rPr>
              <a:t> Experience - 2022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7A4AD9A-782A-DF78-6A84-6FD868F413A0}"/>
              </a:ext>
            </a:extLst>
          </p:cNvPr>
          <p:cNvSpPr txBox="1"/>
          <p:nvPr/>
        </p:nvSpPr>
        <p:spPr>
          <a:xfrm>
            <a:off x="388375" y="1216039"/>
            <a:ext cx="87370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24059"/>
                </a:solidFill>
                <a:latin typeface="Nunito" pitchFamily="2" charset="0"/>
              </a:rPr>
              <a:t>Também faço apresentações e participações em palcos </a:t>
            </a:r>
            <a:r>
              <a:rPr lang="pt-BR" sz="3600" b="1" dirty="0">
                <a:solidFill>
                  <a:srgbClr val="EBF2F1"/>
                </a:solidFill>
                <a:latin typeface="Nunito" pitchFamily="2" charset="0"/>
              </a:rPr>
              <a:t>ao vivo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B4E5AA6-280A-DD3F-2CD9-B1FC2E0EA3C8}"/>
              </a:ext>
            </a:extLst>
          </p:cNvPr>
          <p:cNvSpPr txBox="1"/>
          <p:nvPr/>
        </p:nvSpPr>
        <p:spPr>
          <a:xfrm>
            <a:off x="388375" y="2416368"/>
            <a:ext cx="8737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i="1" dirty="0">
                <a:solidFill>
                  <a:srgbClr val="024059"/>
                </a:solidFill>
                <a:latin typeface="Nunito" pitchFamily="2" charset="0"/>
              </a:rPr>
              <a:t>Alguns poderiam dizer que eu sou um tanto cara-de-pau, e esses alguns </a:t>
            </a:r>
            <a:r>
              <a:rPr lang="pt-BR" sz="2400" b="1" i="1" dirty="0">
                <a:solidFill>
                  <a:srgbClr val="024059"/>
                </a:solidFill>
                <a:latin typeface="Nunito" pitchFamily="2" charset="0"/>
              </a:rPr>
              <a:t>provavelmente não estariam errados...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9F161FE-52BF-6F82-4146-B9DBD261632F}"/>
              </a:ext>
            </a:extLst>
          </p:cNvPr>
          <p:cNvSpPr txBox="1"/>
          <p:nvPr/>
        </p:nvSpPr>
        <p:spPr>
          <a:xfrm>
            <a:off x="388375" y="3254354"/>
            <a:ext cx="8737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EBF2F1"/>
                </a:solidFill>
                <a:latin typeface="Nunito" pitchFamily="2" charset="0"/>
              </a:rPr>
              <a:t>... não ter muita vergonha </a:t>
            </a:r>
            <a:r>
              <a:rPr lang="pt-BR" b="1" i="1" dirty="0">
                <a:solidFill>
                  <a:srgbClr val="EBF2F1"/>
                </a:solidFill>
                <a:latin typeface="Nunito" pitchFamily="2" charset="0"/>
              </a:rPr>
              <a:t>tem lá suas vantagens</a:t>
            </a:r>
            <a:r>
              <a:rPr lang="pt-BR" i="1" dirty="0">
                <a:solidFill>
                  <a:srgbClr val="EBF2F1"/>
                </a:solidFill>
                <a:latin typeface="Nunito" pitchFamily="2" charset="0"/>
              </a:rPr>
              <a:t>, eu acho.</a:t>
            </a:r>
            <a:endParaRPr lang="pt-BR" b="1" i="1" dirty="0">
              <a:solidFill>
                <a:srgbClr val="EBF2F1"/>
              </a:solidFill>
              <a:latin typeface="Nunito" pitchFamily="2" charset="0"/>
            </a:endParaRPr>
          </a:p>
        </p:txBody>
      </p:sp>
      <p:pic>
        <p:nvPicPr>
          <p:cNvPr id="53" name="Picture 10">
            <a:extLst>
              <a:ext uri="{FF2B5EF4-FFF2-40B4-BE49-F238E27FC236}">
                <a16:creationId xmlns:a16="http://schemas.microsoft.com/office/drawing/2014/main" id="{3CD415F7-D45E-79F0-7FD5-EA18F45BD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67" y="3821039"/>
            <a:ext cx="998078" cy="59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orta dos Fundos – Pepper2Play">
            <a:extLst>
              <a:ext uri="{FF2B5EF4-FFF2-40B4-BE49-F238E27FC236}">
                <a16:creationId xmlns:a16="http://schemas.microsoft.com/office/drawing/2014/main" id="{F09B7C89-01C5-9B48-16D0-96CBD8823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886" y="3968462"/>
            <a:ext cx="893149" cy="89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opia 2022 | Art Experience">
            <a:extLst>
              <a:ext uri="{FF2B5EF4-FFF2-40B4-BE49-F238E27FC236}">
                <a16:creationId xmlns:a16="http://schemas.microsoft.com/office/drawing/2014/main" id="{8D01ED2D-37A1-7A8A-8803-721E90892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0039" y="5544624"/>
            <a:ext cx="587170" cy="58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2E866C0-BF9F-64BA-5B6E-C8FFAEBE56A7}"/>
              </a:ext>
            </a:extLst>
          </p:cNvPr>
          <p:cNvSpPr txBox="1"/>
          <p:nvPr/>
        </p:nvSpPr>
        <p:spPr>
          <a:xfrm>
            <a:off x="388375" y="170592"/>
            <a:ext cx="87370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b="1" dirty="0">
                <a:solidFill>
                  <a:srgbClr val="024059"/>
                </a:solidFill>
                <a:latin typeface="Nunito Black" panose="020F0502020204030204" pitchFamily="2" charset="0"/>
              </a:rPr>
              <a:t>Existe vida </a:t>
            </a:r>
            <a:r>
              <a:rPr lang="pt-BR" sz="6600" b="1" dirty="0">
                <a:solidFill>
                  <a:srgbClr val="EBF2F1"/>
                </a:solidFill>
                <a:latin typeface="Nunito Black" panose="020F0502020204030204" pitchFamily="2" charset="0"/>
              </a:rPr>
              <a:t>offline</a:t>
            </a:r>
            <a:r>
              <a:rPr lang="pt-BR" sz="6600" b="1" dirty="0">
                <a:solidFill>
                  <a:srgbClr val="024059"/>
                </a:solidFill>
                <a:latin typeface="Nunito Black" panose="020F0502020204030204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58941853"/>
      </p:ext>
    </p:extLst>
  </p:cSld>
  <p:clrMapOvr>
    <a:masterClrMapping/>
  </p:clrMapOvr>
  <p:transition spd="slow">
    <p:push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0">
              <a:srgbClr val="EBF2F1"/>
            </a:gs>
            <a:gs pos="80000">
              <a:srgbClr val="6099A6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5B3C67-C691-1D95-073A-CC935BE09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DC374A0-A687-AFCC-9DA7-4B1091C6A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225" y="2097079"/>
            <a:ext cx="5893702" cy="33204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6DC1607-84F1-17A1-7372-05A98323F291}"/>
              </a:ext>
            </a:extLst>
          </p:cNvPr>
          <p:cNvSpPr/>
          <p:nvPr/>
        </p:nvSpPr>
        <p:spPr>
          <a:xfrm>
            <a:off x="466726" y="255863"/>
            <a:ext cx="3733799" cy="6079572"/>
          </a:xfrm>
          <a:prstGeom prst="rect">
            <a:avLst/>
          </a:prstGeom>
          <a:noFill/>
          <a:ln w="69850">
            <a:solidFill>
              <a:srgbClr val="6099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DB9FCB-48B4-421F-7556-5D4EE2E21E7B}"/>
              </a:ext>
            </a:extLst>
          </p:cNvPr>
          <p:cNvSpPr/>
          <p:nvPr/>
        </p:nvSpPr>
        <p:spPr>
          <a:xfrm>
            <a:off x="200025" y="522564"/>
            <a:ext cx="3733799" cy="6079572"/>
          </a:xfrm>
          <a:prstGeom prst="rect">
            <a:avLst/>
          </a:prstGeom>
          <a:noFill/>
          <a:ln w="69850">
            <a:solidFill>
              <a:srgbClr val="6099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8E65D86-AE9C-8792-D9B2-DA7BA16AD3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7" t="2111" r="25912" b="13820"/>
          <a:stretch/>
        </p:blipFill>
        <p:spPr bwMode="auto">
          <a:xfrm>
            <a:off x="333375" y="389214"/>
            <a:ext cx="3733800" cy="607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B15E4E2-8013-5D74-BD8C-DC5998F1AE8A}"/>
              </a:ext>
            </a:extLst>
          </p:cNvPr>
          <p:cNvGrpSpPr/>
          <p:nvPr/>
        </p:nvGrpSpPr>
        <p:grpSpPr>
          <a:xfrm>
            <a:off x="4467226" y="465863"/>
            <a:ext cx="6181724" cy="5659572"/>
            <a:chOff x="4333874" y="255863"/>
            <a:chExt cx="6181724" cy="565957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FFE75A-3AED-8FE8-967F-16D6F73B9F68}"/>
                </a:ext>
              </a:extLst>
            </p:cNvPr>
            <p:cNvSpPr txBox="1"/>
            <p:nvPr/>
          </p:nvSpPr>
          <p:spPr>
            <a:xfrm>
              <a:off x="4333876" y="255863"/>
              <a:ext cx="618172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5400" b="1" dirty="0">
                  <a:solidFill>
                    <a:srgbClr val="024059"/>
                  </a:solidFill>
                  <a:latin typeface="Nunito Black" panose="020F0502020204030204" pitchFamily="2" charset="0"/>
                </a:rPr>
                <a:t>Stand-</a:t>
              </a:r>
              <a:r>
                <a:rPr lang="pt-BR" sz="5400" b="1" dirty="0" err="1">
                  <a:solidFill>
                    <a:srgbClr val="024059"/>
                  </a:solidFill>
                  <a:latin typeface="Nunito Black" panose="020F0502020204030204" pitchFamily="2" charset="0"/>
                </a:rPr>
                <a:t>up</a:t>
              </a:r>
              <a:r>
                <a:rPr lang="pt-BR" sz="5400" b="1" dirty="0">
                  <a:solidFill>
                    <a:srgbClr val="024059"/>
                  </a:solidFill>
                  <a:latin typeface="Nunito Black" panose="020F0502020204030204" pitchFamily="2" charset="0"/>
                </a:rPr>
                <a:t> </a:t>
              </a:r>
              <a:r>
                <a:rPr lang="pt-BR" sz="5400" b="1" dirty="0" err="1">
                  <a:solidFill>
                    <a:srgbClr val="024059"/>
                  </a:solidFill>
                  <a:latin typeface="Nunito Black" panose="020F0502020204030204" pitchFamily="2" charset="0"/>
                </a:rPr>
                <a:t>comedy</a:t>
              </a:r>
              <a:endParaRPr lang="pt-BR" sz="5400" b="1" dirty="0">
                <a:solidFill>
                  <a:srgbClr val="024059"/>
                </a:solidFill>
                <a:latin typeface="Nunito Black" panose="020F0502020204030204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BD4C96D-76D8-FE57-38AF-A30F87E0F700}"/>
                </a:ext>
              </a:extLst>
            </p:cNvPr>
            <p:cNvSpPr txBox="1"/>
            <p:nvPr/>
          </p:nvSpPr>
          <p:spPr>
            <a:xfrm>
              <a:off x="4333875" y="1179193"/>
              <a:ext cx="61817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dirty="0">
                  <a:solidFill>
                    <a:srgbClr val="024059"/>
                  </a:solidFill>
                  <a:latin typeface="Nunito" pitchFamily="2" charset="0"/>
                </a:rPr>
                <a:t>No final de </a:t>
              </a:r>
              <a:r>
                <a:rPr lang="pt-BR" sz="2000" b="1" dirty="0">
                  <a:solidFill>
                    <a:srgbClr val="024059"/>
                  </a:solidFill>
                  <a:latin typeface="Nunito" pitchFamily="2" charset="0"/>
                </a:rPr>
                <a:t>2024</a:t>
              </a:r>
              <a:r>
                <a:rPr lang="pt-BR" sz="2000" dirty="0">
                  <a:solidFill>
                    <a:srgbClr val="024059"/>
                  </a:solidFill>
                  <a:latin typeface="Nunito" pitchFamily="2" charset="0"/>
                </a:rPr>
                <a:t>, fiz meu primeiro </a:t>
              </a:r>
              <a:r>
                <a:rPr lang="pt-BR" sz="2000" b="1" dirty="0">
                  <a:solidFill>
                    <a:srgbClr val="024059"/>
                  </a:solidFill>
                  <a:latin typeface="Nunito" pitchFamily="2" charset="0"/>
                </a:rPr>
                <a:t>open-</a:t>
              </a:r>
              <a:r>
                <a:rPr lang="pt-BR" sz="2000" b="1" dirty="0" err="1">
                  <a:solidFill>
                    <a:srgbClr val="024059"/>
                  </a:solidFill>
                  <a:latin typeface="Nunito" pitchFamily="2" charset="0"/>
                </a:rPr>
                <a:t>mic</a:t>
              </a:r>
              <a:r>
                <a:rPr lang="pt-BR" sz="2000" dirty="0">
                  <a:solidFill>
                    <a:srgbClr val="024059"/>
                  </a:solidFill>
                  <a:latin typeface="Nunito" pitchFamily="2" charset="0"/>
                </a:rPr>
                <a:t> no </a:t>
              </a:r>
              <a:r>
                <a:rPr lang="pt-BR" sz="2000" b="1" dirty="0">
                  <a:solidFill>
                    <a:srgbClr val="024059"/>
                  </a:solidFill>
                  <a:latin typeface="Nunito" pitchFamily="2" charset="0"/>
                </a:rPr>
                <a:t>Clube de Comédia </a:t>
              </a:r>
              <a:r>
                <a:rPr lang="pt-BR" sz="2000" b="1" dirty="0" err="1">
                  <a:solidFill>
                    <a:srgbClr val="024059"/>
                  </a:solidFill>
                  <a:latin typeface="Nunito" pitchFamily="2" charset="0"/>
                </a:rPr>
                <a:t>Barbixas</a:t>
              </a:r>
              <a:r>
                <a:rPr lang="pt-BR" sz="2000" dirty="0">
                  <a:solidFill>
                    <a:srgbClr val="024059"/>
                  </a:solidFill>
                  <a:latin typeface="Nunito" pitchFamily="2" charset="0"/>
                </a:rPr>
                <a:t>, em </a:t>
              </a:r>
              <a:r>
                <a:rPr lang="pt-BR" sz="2000" b="1" dirty="0">
                  <a:solidFill>
                    <a:srgbClr val="024059"/>
                  </a:solidFill>
                  <a:latin typeface="Nunito" pitchFamily="2" charset="0"/>
                </a:rPr>
                <a:t>São Paulo</a:t>
              </a:r>
              <a:r>
                <a:rPr lang="pt-BR" sz="2000" dirty="0">
                  <a:solidFill>
                    <a:srgbClr val="024059"/>
                  </a:solidFill>
                  <a:latin typeface="Nunito" pitchFamily="2" charset="0"/>
                </a:rPr>
                <a:t>. </a:t>
              </a:r>
            </a:p>
          </p:txBody>
        </p:sp>
        <p:pic>
          <p:nvPicPr>
            <p:cNvPr id="6" name="Online Media 5" title="Príncipe Vidane - Primeiro Open Mic, 10/10/24 @ Clube Barbixas (São Paulo/SP)">
              <a:hlinkClick r:id="" action="ppaction://media"/>
              <a:extLst>
                <a:ext uri="{FF2B5EF4-FFF2-40B4-BE49-F238E27FC236}">
                  <a16:creationId xmlns:a16="http://schemas.microsoft.com/office/drawing/2014/main" id="{BDFECD21-BB86-C014-9ABA-689057025142}"/>
                </a:ext>
              </a:extLst>
            </p:cNvPr>
            <p:cNvPicPr>
              <a:picLocks noRot="1" noChangeAspect="1"/>
            </p:cNvPicPr>
            <p:nvPr>
              <a:videoFile r:link="rId1"/>
            </p:nvPr>
          </p:nvPicPr>
          <p:blipFill>
            <a:blip r:embed="rId5"/>
            <a:stretch>
              <a:fillRect/>
            </a:stretch>
          </p:blipFill>
          <p:spPr>
            <a:xfrm>
              <a:off x="4333874" y="1887079"/>
              <a:ext cx="5876924" cy="332047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39EF229-6B39-3F7C-B7F5-A764CDC840EF}"/>
                </a:ext>
              </a:extLst>
            </p:cNvPr>
            <p:cNvSpPr txBox="1"/>
            <p:nvPr/>
          </p:nvSpPr>
          <p:spPr>
            <a:xfrm>
              <a:off x="4333874" y="5330660"/>
              <a:ext cx="4914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i="1" dirty="0">
                  <a:solidFill>
                    <a:srgbClr val="024059"/>
                  </a:solidFill>
                  <a:latin typeface="Nunito" pitchFamily="2" charset="0"/>
                </a:rPr>
                <a:t>Desde então, tenho trabalhado em novos textos e os testando em novas apresentações...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917527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2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41531C-34F6-CE7F-3AC8-91AC380E5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>
            <a:extLst>
              <a:ext uri="{FF2B5EF4-FFF2-40B4-BE49-F238E27FC236}">
                <a16:creationId xmlns:a16="http://schemas.microsoft.com/office/drawing/2014/main" id="{CA79866D-151D-D850-002D-488D3ABE4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231" y="1183902"/>
            <a:ext cx="2609191" cy="260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4">
            <a:extLst>
              <a:ext uri="{FF2B5EF4-FFF2-40B4-BE49-F238E27FC236}">
                <a16:creationId xmlns:a16="http://schemas.microsoft.com/office/drawing/2014/main" id="{5F8379E2-FD9B-ACD2-F9A5-29CCD89B7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976" y="1183903"/>
            <a:ext cx="2609190" cy="260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9D8EF0F4-5922-D46A-1316-65C5CCAEE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947" y="283607"/>
            <a:ext cx="2095505" cy="124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Rabisco Falado com Supla">
            <a:extLst>
              <a:ext uri="{FF2B5EF4-FFF2-40B4-BE49-F238E27FC236}">
                <a16:creationId xmlns:a16="http://schemas.microsoft.com/office/drawing/2014/main" id="{DC0D7769-0B69-DA87-B9D8-41C60B6E8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75" y="3809761"/>
            <a:ext cx="4533900" cy="255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FCFEA70-C62D-F0BD-5C76-71BC511425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44" b="41945"/>
          <a:stretch/>
        </p:blipFill>
        <p:spPr bwMode="auto">
          <a:xfrm>
            <a:off x="1418528" y="6072124"/>
            <a:ext cx="3428994" cy="55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D39DB98-5336-53D7-CB7E-C6CED9541DF7}"/>
              </a:ext>
            </a:extLst>
          </p:cNvPr>
          <p:cNvSpPr txBox="1"/>
          <p:nvPr/>
        </p:nvSpPr>
        <p:spPr>
          <a:xfrm>
            <a:off x="542925" y="237526"/>
            <a:ext cx="55003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024059"/>
                </a:solidFill>
                <a:latin typeface="Nunito Black" pitchFamily="2" charset="0"/>
              </a:rPr>
              <a:t>Trabalhos com grandes portais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97F1CAF-363B-AE80-99DB-B63AA95ED67D}"/>
              </a:ext>
            </a:extLst>
          </p:cNvPr>
          <p:cNvSpPr/>
          <p:nvPr/>
        </p:nvSpPr>
        <p:spPr>
          <a:xfrm>
            <a:off x="6147022" y="1023474"/>
            <a:ext cx="1603287" cy="320855"/>
          </a:xfrm>
          <a:prstGeom prst="roundRect">
            <a:avLst/>
          </a:prstGeom>
          <a:solidFill>
            <a:srgbClr val="0240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Nunito Light" pitchFamily="2" charset="0"/>
              </a:rPr>
              <a:t>29 episódios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E6462E7-2851-B5CF-979C-03FDAC0CED82}"/>
              </a:ext>
            </a:extLst>
          </p:cNvPr>
          <p:cNvSpPr/>
          <p:nvPr/>
        </p:nvSpPr>
        <p:spPr>
          <a:xfrm>
            <a:off x="10315728" y="1023474"/>
            <a:ext cx="1603287" cy="320855"/>
          </a:xfrm>
          <a:prstGeom prst="roundRect">
            <a:avLst/>
          </a:prstGeom>
          <a:solidFill>
            <a:srgbClr val="0240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Nunito Light" pitchFamily="2" charset="0"/>
              </a:rPr>
              <a:t>144 episódios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D813325-3D72-8922-5F39-01FF76FAA2FC}"/>
              </a:ext>
            </a:extLst>
          </p:cNvPr>
          <p:cNvSpPr/>
          <p:nvPr/>
        </p:nvSpPr>
        <p:spPr>
          <a:xfrm>
            <a:off x="3967173" y="5717813"/>
            <a:ext cx="1603287" cy="320855"/>
          </a:xfrm>
          <a:prstGeom prst="roundRect">
            <a:avLst/>
          </a:prstGeom>
          <a:solidFill>
            <a:srgbClr val="0240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Nunito Light" pitchFamily="2" charset="0"/>
              </a:rPr>
              <a:t>61 episódios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8FBD67-B2C8-F6CD-4AD6-1E430D0A6A07}"/>
              </a:ext>
            </a:extLst>
          </p:cNvPr>
          <p:cNvSpPr txBox="1"/>
          <p:nvPr/>
        </p:nvSpPr>
        <p:spPr>
          <a:xfrm>
            <a:off x="541227" y="1991852"/>
            <a:ext cx="54078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25E73"/>
                </a:solidFill>
                <a:latin typeface="Nunito Light" pitchFamily="2" charset="0"/>
              </a:rPr>
              <a:t>Com o </a:t>
            </a:r>
            <a:r>
              <a:rPr lang="pt-BR" b="1" dirty="0">
                <a:solidFill>
                  <a:srgbClr val="025E73"/>
                </a:solidFill>
                <a:latin typeface="Nunito Light" pitchFamily="2" charset="0"/>
              </a:rPr>
              <a:t>Jovem Nerd</a:t>
            </a:r>
            <a:r>
              <a:rPr lang="pt-BR" dirty="0">
                <a:solidFill>
                  <a:srgbClr val="025E73"/>
                </a:solidFill>
                <a:latin typeface="Nunito Light" pitchFamily="2" charset="0"/>
              </a:rPr>
              <a:t>, portal que é referência nacional em </a:t>
            </a:r>
            <a:r>
              <a:rPr lang="pt-BR" b="1" dirty="0">
                <a:solidFill>
                  <a:srgbClr val="025E73"/>
                </a:solidFill>
                <a:latin typeface="Nunito Light" pitchFamily="2" charset="0"/>
              </a:rPr>
              <a:t>cultura pop / geek</a:t>
            </a:r>
            <a:r>
              <a:rPr lang="pt-BR" dirty="0">
                <a:solidFill>
                  <a:srgbClr val="025E73"/>
                </a:solidFill>
                <a:latin typeface="Nunito Light" pitchFamily="2" charset="0"/>
              </a:rPr>
              <a:t>, fui o responsável por </a:t>
            </a:r>
            <a:r>
              <a:rPr lang="pt-BR" b="1" dirty="0">
                <a:solidFill>
                  <a:srgbClr val="025E73"/>
                </a:solidFill>
                <a:latin typeface="Nunito Light" pitchFamily="2" charset="0"/>
              </a:rPr>
              <a:t>criar </a:t>
            </a:r>
            <a:r>
              <a:rPr lang="pt-BR" dirty="0">
                <a:solidFill>
                  <a:srgbClr val="025E73"/>
                </a:solidFill>
                <a:latin typeface="Nunito Light" pitchFamily="2" charset="0"/>
              </a:rPr>
              <a:t>(e manter atualizado)</a:t>
            </a:r>
            <a:r>
              <a:rPr lang="pt-BR" b="1" dirty="0">
                <a:solidFill>
                  <a:srgbClr val="025E73"/>
                </a:solidFill>
                <a:latin typeface="Nunito Light" pitchFamily="2" charset="0"/>
              </a:rPr>
              <a:t> o formato</a:t>
            </a:r>
            <a:r>
              <a:rPr lang="pt-BR" dirty="0">
                <a:solidFill>
                  <a:srgbClr val="025E73"/>
                </a:solidFill>
                <a:latin typeface="Nunito Light" pitchFamily="2" charset="0"/>
              </a:rPr>
              <a:t> dos dois podcasts que realizei - com destaque para as </a:t>
            </a:r>
            <a:r>
              <a:rPr lang="pt-BR" b="1" dirty="0">
                <a:solidFill>
                  <a:srgbClr val="025E73"/>
                </a:solidFill>
                <a:latin typeface="Nunito Light" pitchFamily="2" charset="0"/>
              </a:rPr>
              <a:t>inúmeras</a:t>
            </a:r>
            <a:r>
              <a:rPr lang="pt-BR" dirty="0">
                <a:solidFill>
                  <a:srgbClr val="025E73"/>
                </a:solidFill>
                <a:latin typeface="Nunito Light" pitchFamily="2" charset="0"/>
              </a:rPr>
              <a:t> </a:t>
            </a:r>
            <a:r>
              <a:rPr lang="pt-BR" b="1" dirty="0">
                <a:solidFill>
                  <a:srgbClr val="025E73"/>
                </a:solidFill>
                <a:latin typeface="Nunito Light" pitchFamily="2" charset="0"/>
              </a:rPr>
              <a:t>vinhetas</a:t>
            </a:r>
            <a:r>
              <a:rPr lang="pt-BR" dirty="0">
                <a:solidFill>
                  <a:srgbClr val="025E73"/>
                </a:solidFill>
                <a:latin typeface="Nunito Light" pitchFamily="2" charset="0"/>
              </a:rPr>
              <a:t> que criei e fizeram </a:t>
            </a:r>
            <a:r>
              <a:rPr lang="pt-BR" b="1" dirty="0">
                <a:solidFill>
                  <a:srgbClr val="025E73"/>
                </a:solidFill>
                <a:latin typeface="Nunito Light" pitchFamily="2" charset="0"/>
              </a:rPr>
              <a:t>enorme sucesso</a:t>
            </a:r>
            <a:r>
              <a:rPr lang="pt-BR" dirty="0">
                <a:solidFill>
                  <a:srgbClr val="025E73"/>
                </a:solidFill>
                <a:latin typeface="Nunito Light" pitchFamily="2" charset="0"/>
              </a:rPr>
              <a:t> com o público.</a:t>
            </a:r>
            <a:endParaRPr lang="pt-BR" b="1" dirty="0">
              <a:solidFill>
                <a:srgbClr val="025E73"/>
              </a:solidFill>
              <a:latin typeface="Nunito Light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18CB924-D118-EFAE-3DF2-C1ADBBB02860}"/>
              </a:ext>
            </a:extLst>
          </p:cNvPr>
          <p:cNvSpPr txBox="1"/>
          <p:nvPr/>
        </p:nvSpPr>
        <p:spPr>
          <a:xfrm>
            <a:off x="6147021" y="3953521"/>
            <a:ext cx="57719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25E73"/>
                </a:solidFill>
                <a:latin typeface="Nunito Light" pitchFamily="2" charset="0"/>
              </a:rPr>
              <a:t>Na </a:t>
            </a:r>
            <a:r>
              <a:rPr lang="pt-BR" b="1" dirty="0">
                <a:solidFill>
                  <a:srgbClr val="025E73"/>
                </a:solidFill>
                <a:latin typeface="Nunito Light" pitchFamily="2" charset="0"/>
              </a:rPr>
              <a:t>UOL</a:t>
            </a:r>
            <a:r>
              <a:rPr lang="pt-BR" dirty="0">
                <a:solidFill>
                  <a:srgbClr val="025E73"/>
                </a:solidFill>
                <a:latin typeface="Nunito Light" pitchFamily="2" charset="0"/>
              </a:rPr>
              <a:t>, coproduzi (ao lado de três amigos ilustradores) o programa </a:t>
            </a:r>
            <a:r>
              <a:rPr lang="pt-BR" b="1" dirty="0">
                <a:solidFill>
                  <a:srgbClr val="025E73"/>
                </a:solidFill>
                <a:latin typeface="Nunito Light" pitchFamily="2" charset="0"/>
              </a:rPr>
              <a:t>Rabisco Falado</a:t>
            </a:r>
            <a:r>
              <a:rPr lang="pt-BR" dirty="0">
                <a:solidFill>
                  <a:srgbClr val="025E73"/>
                </a:solidFill>
                <a:latin typeface="Nunito Light" pitchFamily="2" charset="0"/>
              </a:rPr>
              <a:t>, onde convidados descreviam </a:t>
            </a:r>
            <a:r>
              <a:rPr lang="pt-BR" b="1" dirty="0">
                <a:solidFill>
                  <a:srgbClr val="025E73"/>
                </a:solidFill>
                <a:latin typeface="Nunito Light" pitchFamily="2" charset="0"/>
              </a:rPr>
              <a:t>uma personagem</a:t>
            </a:r>
            <a:r>
              <a:rPr lang="pt-BR" dirty="0">
                <a:solidFill>
                  <a:srgbClr val="025E73"/>
                </a:solidFill>
                <a:latin typeface="Nunito Light" pitchFamily="2" charset="0"/>
              </a:rPr>
              <a:t> para desenharmos e tentarmos adivinhar </a:t>
            </a:r>
            <a:r>
              <a:rPr lang="pt-BR" b="1" dirty="0">
                <a:solidFill>
                  <a:srgbClr val="025E73"/>
                </a:solidFill>
                <a:latin typeface="Nunito Light" pitchFamily="2" charset="0"/>
              </a:rPr>
              <a:t>de quem se tratava</a:t>
            </a:r>
            <a:r>
              <a:rPr lang="pt-BR" dirty="0">
                <a:solidFill>
                  <a:srgbClr val="025E73"/>
                </a:solidFill>
                <a:latin typeface="Nunito Light" pitchFamily="2" charset="0"/>
              </a:rPr>
              <a:t>. </a:t>
            </a:r>
          </a:p>
          <a:p>
            <a:r>
              <a:rPr lang="pt-BR" dirty="0">
                <a:solidFill>
                  <a:srgbClr val="025E73"/>
                </a:solidFill>
                <a:latin typeface="Nunito Light" pitchFamily="2" charset="0"/>
              </a:rPr>
              <a:t>O programa foi originalmente publicado no </a:t>
            </a:r>
            <a:r>
              <a:rPr lang="pt-BR" b="1" dirty="0">
                <a:solidFill>
                  <a:srgbClr val="025E73"/>
                </a:solidFill>
                <a:latin typeface="Nunito Light" pitchFamily="2" charset="0"/>
              </a:rPr>
              <a:t>Canal Rabisco</a:t>
            </a:r>
            <a:r>
              <a:rPr lang="pt-BR" dirty="0">
                <a:solidFill>
                  <a:srgbClr val="025E73"/>
                </a:solidFill>
                <a:latin typeface="Nunito Light" pitchFamily="2" charset="0"/>
              </a:rPr>
              <a:t>, mas foi junto ao </a:t>
            </a:r>
            <a:r>
              <a:rPr lang="pt-BR" b="1" dirty="0">
                <a:solidFill>
                  <a:srgbClr val="025E73"/>
                </a:solidFill>
                <a:latin typeface="Nunito Light" pitchFamily="2" charset="0"/>
              </a:rPr>
              <a:t>UOL </a:t>
            </a:r>
            <a:r>
              <a:rPr lang="pt-BR" dirty="0">
                <a:solidFill>
                  <a:srgbClr val="025E73"/>
                </a:solidFill>
                <a:latin typeface="Nunito Light" pitchFamily="2" charset="0"/>
              </a:rPr>
              <a:t>que produzimos as temporadas mais longas ao longo de mais de dois anos de trabalho.</a:t>
            </a:r>
          </a:p>
        </p:txBody>
      </p:sp>
    </p:spTree>
    <p:extLst>
      <p:ext uri="{BB962C8B-B14F-4D97-AF65-F5344CB8AC3E}">
        <p14:creationId xmlns:p14="http://schemas.microsoft.com/office/powerpoint/2010/main" val="2557264964"/>
      </p:ext>
    </p:extLst>
  </p:cSld>
  <p:clrMapOvr>
    <a:masterClrMapping/>
  </p:clrMapOvr>
  <p:transition spd="slow">
    <p:push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rgbClr val="EBF2F1"/>
            </a:gs>
            <a:gs pos="15000">
              <a:srgbClr val="6099A6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4B4BA9-7B8D-3D81-42CF-4C946D482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7B5D6B9-CC7D-1930-D95C-8C51613059A1}"/>
              </a:ext>
            </a:extLst>
          </p:cNvPr>
          <p:cNvSpPr/>
          <p:nvPr/>
        </p:nvSpPr>
        <p:spPr>
          <a:xfrm>
            <a:off x="6836718" y="1594513"/>
            <a:ext cx="3807138" cy="3807138"/>
          </a:xfrm>
          <a:prstGeom prst="rect">
            <a:avLst/>
          </a:prstGeom>
          <a:noFill/>
          <a:ln w="69850">
            <a:solidFill>
              <a:srgbClr val="EBF2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687059C-31DA-FED1-E6E0-025265B9E59A}"/>
              </a:ext>
            </a:extLst>
          </p:cNvPr>
          <p:cNvSpPr/>
          <p:nvPr/>
        </p:nvSpPr>
        <p:spPr>
          <a:xfrm>
            <a:off x="7184450" y="1945659"/>
            <a:ext cx="3807138" cy="3807138"/>
          </a:xfrm>
          <a:prstGeom prst="rect">
            <a:avLst/>
          </a:prstGeom>
          <a:noFill/>
          <a:ln w="69850">
            <a:solidFill>
              <a:srgbClr val="EBF2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5A5E0C-5C35-4119-1640-FBD30A8FDC1A}"/>
              </a:ext>
            </a:extLst>
          </p:cNvPr>
          <p:cNvSpPr/>
          <p:nvPr/>
        </p:nvSpPr>
        <p:spPr>
          <a:xfrm>
            <a:off x="1200414" y="1586255"/>
            <a:ext cx="3807138" cy="3807138"/>
          </a:xfrm>
          <a:prstGeom prst="rect">
            <a:avLst/>
          </a:prstGeom>
          <a:noFill/>
          <a:ln w="69850">
            <a:solidFill>
              <a:srgbClr val="EBF2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4B2B64-8BED-A7BA-36A7-0F44A77F24BF}"/>
              </a:ext>
            </a:extLst>
          </p:cNvPr>
          <p:cNvSpPr/>
          <p:nvPr/>
        </p:nvSpPr>
        <p:spPr>
          <a:xfrm>
            <a:off x="1548146" y="1937401"/>
            <a:ext cx="3807138" cy="3807138"/>
          </a:xfrm>
          <a:prstGeom prst="rect">
            <a:avLst/>
          </a:prstGeom>
          <a:noFill/>
          <a:ln w="69850">
            <a:solidFill>
              <a:srgbClr val="EBF2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D0EC59-E000-1365-81FD-78C4AD6964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933" y="73354"/>
            <a:ext cx="11802133" cy="890930"/>
          </a:xfrm>
        </p:spPr>
        <p:txBody>
          <a:bodyPr>
            <a:normAutofit/>
          </a:bodyPr>
          <a:lstStyle/>
          <a:p>
            <a:pPr algn="l"/>
            <a:r>
              <a:rPr lang="pt-BR" sz="4800" b="1" dirty="0">
                <a:solidFill>
                  <a:srgbClr val="6099A6"/>
                </a:solidFill>
                <a:latin typeface="Nunito" pitchFamily="2" charset="0"/>
              </a:rPr>
              <a:t>Meus podcasts ‘solo’</a:t>
            </a:r>
          </a:p>
        </p:txBody>
      </p:sp>
      <p:pic>
        <p:nvPicPr>
          <p:cNvPr id="1094" name="Picture 16">
            <a:extLst>
              <a:ext uri="{FF2B5EF4-FFF2-40B4-BE49-F238E27FC236}">
                <a16:creationId xmlns:a16="http://schemas.microsoft.com/office/drawing/2014/main" id="{FD7A4420-C566-A26D-B15D-E8505E863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507" y="1774681"/>
            <a:ext cx="3807138" cy="380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4" name="Picture 18">
            <a:extLst>
              <a:ext uri="{FF2B5EF4-FFF2-40B4-BE49-F238E27FC236}">
                <a16:creationId xmlns:a16="http://schemas.microsoft.com/office/drawing/2014/main" id="{DA405752-781A-D0C3-C115-B019AB843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356" y="1774681"/>
            <a:ext cx="3810142" cy="381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BF6C691-9574-F971-9C5C-66860CAF526D}"/>
              </a:ext>
            </a:extLst>
          </p:cNvPr>
          <p:cNvSpPr/>
          <p:nvPr/>
        </p:nvSpPr>
        <p:spPr>
          <a:xfrm>
            <a:off x="2464020" y="1300155"/>
            <a:ext cx="1612111" cy="536553"/>
          </a:xfrm>
          <a:prstGeom prst="roundRect">
            <a:avLst/>
          </a:prstGeom>
          <a:solidFill>
            <a:srgbClr val="0240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Nunito Light" pitchFamily="2" charset="0"/>
              </a:rPr>
              <a:t>Criado em Janeiro/2012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290939C-765F-EFD2-9711-8830E3D4CC9C}"/>
              </a:ext>
            </a:extLst>
          </p:cNvPr>
          <p:cNvSpPr/>
          <p:nvPr/>
        </p:nvSpPr>
        <p:spPr>
          <a:xfrm>
            <a:off x="8115869" y="1273177"/>
            <a:ext cx="1612111" cy="536553"/>
          </a:xfrm>
          <a:prstGeom prst="roundRect">
            <a:avLst/>
          </a:prstGeom>
          <a:solidFill>
            <a:srgbClr val="0240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Nunito Light" pitchFamily="2" charset="0"/>
              </a:rPr>
              <a:t>Criado em Janeiro/2024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3BD82CA-19EA-6542-9B50-B3A9F2EC1A0C}"/>
              </a:ext>
            </a:extLst>
          </p:cNvPr>
          <p:cNvSpPr/>
          <p:nvPr/>
        </p:nvSpPr>
        <p:spPr>
          <a:xfrm>
            <a:off x="7410734" y="5497104"/>
            <a:ext cx="3022379" cy="903469"/>
          </a:xfrm>
          <a:prstGeom prst="roundRect">
            <a:avLst/>
          </a:prstGeom>
          <a:solidFill>
            <a:srgbClr val="0240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Nunito Light" pitchFamily="2" charset="0"/>
              </a:rPr>
              <a:t>Comédia, filosofia, reflexões e aleatoriedades: o que estiver dentro da cabeça, pode acabar no programa.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FA7BB2F-83F8-01BE-7A54-E82D0E6E8FE8}"/>
              </a:ext>
            </a:extLst>
          </p:cNvPr>
          <p:cNvSpPr/>
          <p:nvPr/>
        </p:nvSpPr>
        <p:spPr>
          <a:xfrm>
            <a:off x="1758621" y="5497104"/>
            <a:ext cx="3022379" cy="903469"/>
          </a:xfrm>
          <a:prstGeom prst="roundRect">
            <a:avLst/>
          </a:prstGeom>
          <a:solidFill>
            <a:srgbClr val="0240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Nunito Light" pitchFamily="2" charset="0"/>
              </a:rPr>
              <a:t>Futebol, bom-humor, pauta quente e muita responsabilidade ao comentar o esporte mais querido pelos brasileiros.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79361A-32D0-A4FB-D564-EAFDBFBF6AF0}"/>
              </a:ext>
            </a:extLst>
          </p:cNvPr>
          <p:cNvSpPr txBox="1"/>
          <p:nvPr/>
        </p:nvSpPr>
        <p:spPr>
          <a:xfrm>
            <a:off x="5388113" y="3216585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rgbClr val="024059"/>
                </a:solidFill>
                <a:latin typeface="Nunito Black" pitchFamily="2" charset="0"/>
              </a:rPr>
              <a:t>Ambos são</a:t>
            </a:r>
          </a:p>
          <a:p>
            <a:pPr algn="ctr"/>
            <a:r>
              <a:rPr lang="pt-BR" dirty="0">
                <a:solidFill>
                  <a:srgbClr val="024059"/>
                </a:solidFill>
                <a:latin typeface="Nunito Black" pitchFamily="2" charset="0"/>
              </a:rPr>
              <a:t>programas</a:t>
            </a:r>
          </a:p>
          <a:p>
            <a:pPr algn="ctr"/>
            <a:r>
              <a:rPr lang="pt-BR" dirty="0">
                <a:solidFill>
                  <a:srgbClr val="024059"/>
                </a:solidFill>
                <a:latin typeface="Nunito Black" pitchFamily="2" charset="0"/>
              </a:rPr>
              <a:t>semanais!</a:t>
            </a:r>
          </a:p>
        </p:txBody>
      </p:sp>
    </p:spTree>
    <p:extLst>
      <p:ext uri="{BB962C8B-B14F-4D97-AF65-F5344CB8AC3E}">
        <p14:creationId xmlns:p14="http://schemas.microsoft.com/office/powerpoint/2010/main" val="227416489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</TotalTime>
  <Words>1620</Words>
  <Application>Microsoft Office PowerPoint</Application>
  <PresentationFormat>Widescreen</PresentationFormat>
  <Paragraphs>199</Paragraphs>
  <Slides>19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Aptos</vt:lpstr>
      <vt:lpstr>Aptos Display</vt:lpstr>
      <vt:lpstr>Arial</vt:lpstr>
      <vt:lpstr>Nunito</vt:lpstr>
      <vt:lpstr>Nunito Black</vt:lpstr>
      <vt:lpstr>Nunito ExtraLight</vt:lpstr>
      <vt:lpstr>Nunito Light</vt:lpstr>
      <vt:lpstr>Nunito Medium</vt:lpstr>
      <vt:lpstr>Nunito SemiBold</vt:lpstr>
      <vt:lpstr>Wingdings</vt:lpstr>
      <vt:lpstr>Office Theme</vt:lpstr>
      <vt:lpstr>PRÍNCIPE VIDANE</vt:lpstr>
      <vt:lpstr>PowerPoint Presentation</vt:lpstr>
      <vt:lpstr>Breve resumo da trajetória até aqui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Meus podcasts ‘solo’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Vitor Faglioni Rossi</dc:creator>
  <cp:lastModifiedBy>Vitor Faglioni Rossi</cp:lastModifiedBy>
  <cp:revision>2</cp:revision>
  <dcterms:created xsi:type="dcterms:W3CDTF">2025-05-04T21:06:17Z</dcterms:created>
  <dcterms:modified xsi:type="dcterms:W3CDTF">2025-05-09T18:19:43Z</dcterms:modified>
</cp:coreProperties>
</file>